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0" r:id="rId6"/>
    <p:sldId id="257" r:id="rId7"/>
    <p:sldId id="316" r:id="rId8"/>
    <p:sldId id="302" r:id="rId9"/>
    <p:sldId id="299" r:id="rId10"/>
    <p:sldId id="294" r:id="rId11"/>
    <p:sldId id="314" r:id="rId12"/>
    <p:sldId id="315" r:id="rId13"/>
    <p:sldId id="304" r:id="rId14"/>
    <p:sldId id="313" r:id="rId15"/>
    <p:sldId id="305" r:id="rId16"/>
    <p:sldId id="306" r:id="rId17"/>
    <p:sldId id="307" r:id="rId18"/>
    <p:sldId id="310" r:id="rId19"/>
    <p:sldId id="311"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p14="http://schemas.microsoft.com/office/powerpoint/2010/main"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45D12-B2BB-4177-AB8F-7212DC597A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A02FA-B37D-4554-ABB1-66D670E4E527}"/>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5" name="Footer Placeholder 4">
            <a:extLst>
              <a:ext uri="{FF2B5EF4-FFF2-40B4-BE49-F238E27FC236}">
                <a16:creationId xmlns:a16="http://schemas.microsoft.com/office/drawing/2014/main"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2E2DF-E39F-4568-A27D-2263EBB41D12}"/>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5" name="Footer Placeholder 4">
            <a:extLst>
              <a:ext uri="{FF2B5EF4-FFF2-40B4-BE49-F238E27FC236}">
                <a16:creationId xmlns:a16="http://schemas.microsoft.com/office/drawing/2014/main"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59CFF-271C-4320-A63D-66AC1033F53C}"/>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5" name="Footer Placeholder 4">
            <a:extLst>
              <a:ext uri="{FF2B5EF4-FFF2-40B4-BE49-F238E27FC236}">
                <a16:creationId xmlns:a16="http://schemas.microsoft.com/office/drawing/2014/main"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B3938-5255-4D6A-97AB-F992E4704002}"/>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5" name="Footer Placeholder 4">
            <a:extLst>
              <a:ext uri="{FF2B5EF4-FFF2-40B4-BE49-F238E27FC236}">
                <a16:creationId xmlns:a16="http://schemas.microsoft.com/office/drawing/2014/main"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41F39E-195B-4737-B354-DAE3EF414E54}"/>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5" name="Footer Placeholder 4">
            <a:extLst>
              <a:ext uri="{FF2B5EF4-FFF2-40B4-BE49-F238E27FC236}">
                <a16:creationId xmlns:a16="http://schemas.microsoft.com/office/drawing/2014/main"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DD936-0A2C-4B0F-BE28-0290685C6B19}"/>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6" name="Footer Placeholder 5">
            <a:extLst>
              <a:ext uri="{FF2B5EF4-FFF2-40B4-BE49-F238E27FC236}">
                <a16:creationId xmlns:a16="http://schemas.microsoft.com/office/drawing/2014/main"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3CF26-C3F3-4DD7-8065-3987364EE26A}"/>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8" name="Footer Placeholder 7">
            <a:extLst>
              <a:ext uri="{FF2B5EF4-FFF2-40B4-BE49-F238E27FC236}">
                <a16:creationId xmlns:a16="http://schemas.microsoft.com/office/drawing/2014/main"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C7803-50A4-4DD1-ADA4-31D827A1F06E}"/>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4" name="Footer Placeholder 3">
            <a:extLst>
              <a:ext uri="{FF2B5EF4-FFF2-40B4-BE49-F238E27FC236}">
                <a16:creationId xmlns:a16="http://schemas.microsoft.com/office/drawing/2014/main"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245AF-CBFA-4EBE-9A28-BE1CEA621F77}"/>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3" name="Footer Placeholder 2">
            <a:extLst>
              <a:ext uri="{FF2B5EF4-FFF2-40B4-BE49-F238E27FC236}">
                <a16:creationId xmlns:a16="http://schemas.microsoft.com/office/drawing/2014/main"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3AF981-F971-45E6-803E-1DBD5CC10711}"/>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6" name="Footer Placeholder 5">
            <a:extLst>
              <a:ext uri="{FF2B5EF4-FFF2-40B4-BE49-F238E27FC236}">
                <a16:creationId xmlns:a16="http://schemas.microsoft.com/office/drawing/2014/main"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C9BCD8-99E4-4F1E-B0B5-C9CC6043DC75}"/>
              </a:ext>
            </a:extLst>
          </p:cNvPr>
          <p:cNvSpPr>
            <a:spLocks noGrp="1"/>
          </p:cNvSpPr>
          <p:nvPr>
            <p:ph type="dt" sz="half" idx="10"/>
          </p:nvPr>
        </p:nvSpPr>
        <p:spPr/>
        <p:txBody>
          <a:bodyPr/>
          <a:lstStyle/>
          <a:p>
            <a:fld id="{B81EA2C1-8B66-46C1-B96B-F51034EB396A}" type="datetimeFigureOut">
              <a:rPr lang="en-US" smtClean="0"/>
              <a:pPr/>
              <a:t>2/27/2023</a:t>
            </a:fld>
            <a:endParaRPr lang="en-US"/>
          </a:p>
        </p:txBody>
      </p:sp>
      <p:sp>
        <p:nvSpPr>
          <p:cNvPr id="6" name="Footer Placeholder 5">
            <a:extLst>
              <a:ext uri="{FF2B5EF4-FFF2-40B4-BE49-F238E27FC236}">
                <a16:creationId xmlns:a16="http://schemas.microsoft.com/office/drawing/2014/main"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2/27/2023</a:t>
            </a:fld>
            <a:endParaRPr lang="en-US"/>
          </a:p>
        </p:txBody>
      </p:sp>
      <p:sp>
        <p:nvSpPr>
          <p:cNvPr id="5" name="Footer Placeholder 4">
            <a:extLst>
              <a:ext uri="{FF2B5EF4-FFF2-40B4-BE49-F238E27FC236}">
                <a16:creationId xmlns:a16="http://schemas.microsoft.com/office/drawing/2014/main"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p14="http://schemas.microsoft.com/office/powerpoint/2010/main"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iqair.com/world-most-polluted-cities?continent=&amp;country=&amp;state=&amp;page=1&amp;perPage=50&amp;cities=" TargetMode="External"/><Relationship Id="rId5" Type="http://schemas.openxmlformats.org/officeDocument/2006/relationships/hyperlink" Target="https://earth.org/most-polluted-cities-in-the-worl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q97VS-P6Vs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topic/Romance-languages" TargetMode="External"/><Relationship Id="rId13" Type="http://schemas.openxmlformats.org/officeDocument/2006/relationships/hyperlink" Target="https://www.britannica.com/place/Portugal" TargetMode="External"/><Relationship Id="rId3" Type="http://schemas.openxmlformats.org/officeDocument/2006/relationships/image" Target="../media/image2.png"/><Relationship Id="rId7" Type="http://schemas.openxmlformats.org/officeDocument/2006/relationships/hyperlink" Target="https://www.britannica.com/place/Central-America" TargetMode="External"/><Relationship Id="rId12" Type="http://schemas.openxmlformats.org/officeDocument/2006/relationships/hyperlink" Target="https://www.britannica.com/place/Spa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britannica.com/place/Mexico" TargetMode="External"/><Relationship Id="rId11" Type="http://schemas.openxmlformats.org/officeDocument/2006/relationships/hyperlink" Target="https://www.britannica.com/topic/history-of-Portugal" TargetMode="External"/><Relationship Id="rId5" Type="http://schemas.openxmlformats.org/officeDocument/2006/relationships/hyperlink" Target="https://www.britannica.com/place/South-America" TargetMode="External"/><Relationship Id="rId10" Type="http://schemas.openxmlformats.org/officeDocument/2006/relationships/hyperlink" Target="https://www.britannica.com/topic/history-of-Spain" TargetMode="External"/><Relationship Id="rId4" Type="http://schemas.openxmlformats.org/officeDocument/2006/relationships/image" Target="../media/image3.png"/><Relationship Id="rId9" Type="http://schemas.openxmlformats.org/officeDocument/2006/relationships/hyperlink" Target="https://www.britannica.com/dictionary/conqu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hyperlink" Target="https://www.britannica.com/topic/revolution-politics" TargetMode="External"/><Relationship Id="rId3" Type="http://schemas.openxmlformats.org/officeDocument/2006/relationships/image" Target="../media/image12.jpeg"/><Relationship Id="rId7" Type="http://schemas.openxmlformats.org/officeDocument/2006/relationships/hyperlink" Target="https://www.britannica.com/biography/Fulgencio-Batist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britannica.com/place/Cuba" TargetMode="External"/><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s://www.britannica.com/biography/Fidel-Castr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82F8EF-8EBA-48B0-869F-7F5D99A4C900}"/>
              </a:ext>
            </a:extLst>
          </p:cNvPr>
          <p:cNvSpPr txBox="1"/>
          <p:nvPr/>
        </p:nvSpPr>
        <p:spPr>
          <a:xfrm>
            <a:off x="850604" y="276447"/>
            <a:ext cx="10696354" cy="1569660"/>
          </a:xfrm>
          <a:prstGeom prst="rect">
            <a:avLst/>
          </a:prstGeom>
          <a:noFill/>
        </p:spPr>
        <p:txBody>
          <a:bodyPr wrap="square" rtlCol="0">
            <a:spAutoFit/>
          </a:bodyPr>
          <a:lstStyle/>
          <a:p>
            <a:pPr algn="ctr"/>
            <a:r>
              <a:rPr lang="en-US" sz="9600" dirty="0"/>
              <a:t>Latin America</a:t>
            </a:r>
          </a:p>
        </p:txBody>
      </p:sp>
      <p:pic>
        <p:nvPicPr>
          <p:cNvPr id="1026" name="Picture 2" descr="Latin America - Wikipedia">
            <a:extLst>
              <a:ext uri="{FF2B5EF4-FFF2-40B4-BE49-F238E27FC236}">
                <a16:creationId xmlns:a16="http://schemas.microsoft.com/office/drawing/2014/main" id="{283A3298-2BC9-40A4-8E92-43130C3A7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726" y="1846107"/>
            <a:ext cx="4550735" cy="4550735"/>
          </a:xfrm>
          <a:prstGeom prst="rect">
            <a:avLst/>
          </a:prstGeom>
          <a:noFill/>
          <a:extLst>
            <a:ext uri="{909E8E84-426E-40DD-AFC4-6F175D3DCCD1}">
              <a14:hiddenFill xmlns:a14="http://schemas.microsoft.com/office/drawing/2010/main">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282F8EF-8EBA-48B0-869F-7F5D99A4C900}"/>
              </a:ext>
            </a:extLst>
          </p:cNvPr>
          <p:cNvSpPr txBox="1"/>
          <p:nvPr/>
        </p:nvSpPr>
        <p:spPr>
          <a:xfrm>
            <a:off x="339161" y="3174631"/>
            <a:ext cx="2946480" cy="1569660"/>
          </a:xfrm>
          <a:prstGeom prst="rect">
            <a:avLst/>
          </a:prstGeom>
          <a:noFill/>
        </p:spPr>
        <p:txBody>
          <a:bodyPr wrap="square" rtlCol="0">
            <a:spAutoFit/>
          </a:bodyPr>
          <a:lstStyle/>
          <a:p>
            <a:pPr algn="ctr"/>
            <a:r>
              <a:rPr lang="en-US" sz="4800" b="1" dirty="0">
                <a:solidFill>
                  <a:srgbClr val="0070C0"/>
                </a:solidFill>
              </a:rPr>
              <a:t>Feb. 27 –</a:t>
            </a:r>
          </a:p>
          <a:p>
            <a:pPr algn="ctr"/>
            <a:r>
              <a:rPr lang="en-US" sz="4800" b="1" dirty="0">
                <a:solidFill>
                  <a:srgbClr val="0070C0"/>
                </a:solidFill>
              </a:rPr>
              <a:t>Mar 3</a:t>
            </a:r>
          </a:p>
        </p:txBody>
      </p:sp>
    </p:spTree>
    <p:extLst>
      <p:ext uri="{BB962C8B-B14F-4D97-AF65-F5344CB8AC3E}">
        <p14:creationId xmlns:p14="http://schemas.microsoft.com/office/powerpoint/2010/main"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Q44MBdh0556d52S4xQxqd95g9UST8QNtF6o3u_HlZzTpcpyxsoVxVR-yRWog&amp;s"/>
          <p:cNvPicPr>
            <a:picLocks noChangeAspect="1" noChangeArrowheads="1"/>
          </p:cNvPicPr>
          <p:nvPr/>
        </p:nvPicPr>
        <p:blipFill>
          <a:blip r:embed="rId3" cstate="print"/>
          <a:srcRect/>
          <a:stretch>
            <a:fillRect/>
          </a:stretch>
        </p:blipFill>
        <p:spPr bwMode="auto">
          <a:xfrm>
            <a:off x="247972" y="813203"/>
            <a:ext cx="3858486" cy="2167424"/>
          </a:xfrm>
          <a:prstGeom prst="rect">
            <a:avLst/>
          </a:prstGeom>
          <a:noFill/>
        </p:spPr>
      </p:pic>
      <p:pic>
        <p:nvPicPr>
          <p:cNvPr id="2052" name="Picture 4" descr="https://encrypted-tbn0.gstatic.com/images?q=tbn:ANd9GcTA9i6KizOJVtRF0gedqPZJjzs5aErAyubVQGv-GaYsCt5hAtfm8t-jzN_owg&amp;s"/>
          <p:cNvPicPr>
            <a:picLocks noChangeAspect="1" noChangeArrowheads="1"/>
          </p:cNvPicPr>
          <p:nvPr/>
        </p:nvPicPr>
        <p:blipFill>
          <a:blip r:embed="rId4" cstate="print"/>
          <a:srcRect/>
          <a:stretch>
            <a:fillRect/>
          </a:stretch>
        </p:blipFill>
        <p:spPr bwMode="auto">
          <a:xfrm>
            <a:off x="279562" y="3650683"/>
            <a:ext cx="3827490" cy="2551662"/>
          </a:xfrm>
          <a:prstGeom prst="rect">
            <a:avLst/>
          </a:prstGeom>
          <a:noFill/>
        </p:spPr>
      </p:pic>
      <p:sp>
        <p:nvSpPr>
          <p:cNvPr id="4" name="Rectangle 3"/>
          <p:cNvSpPr/>
          <p:nvPr/>
        </p:nvSpPr>
        <p:spPr>
          <a:xfrm>
            <a:off x="4489342" y="463507"/>
            <a:ext cx="7211878" cy="6124754"/>
          </a:xfrm>
          <a:prstGeom prst="rect">
            <a:avLst/>
          </a:prstGeom>
        </p:spPr>
        <p:txBody>
          <a:bodyPr wrap="square">
            <a:spAutoFit/>
          </a:bodyPr>
          <a:lstStyle/>
          <a:p>
            <a:r>
              <a:rPr lang="en-US" sz="2800" b="1" dirty="0"/>
              <a:t>Mexico City was once named as the world’s </a:t>
            </a:r>
            <a:r>
              <a:rPr lang="en-US" sz="2800" b="1" u="sng" dirty="0">
                <a:hlinkClick r:id="rId5"/>
              </a:rPr>
              <a:t>most polluted city in the world</a:t>
            </a:r>
            <a:r>
              <a:rPr lang="en-US" sz="2800" b="1" dirty="0"/>
              <a:t>, but according to </a:t>
            </a:r>
            <a:r>
              <a:rPr lang="en-US" sz="2800" b="1" dirty="0" err="1"/>
              <a:t>IQAir</a:t>
            </a:r>
            <a:r>
              <a:rPr lang="en-US" sz="2800" b="1" dirty="0"/>
              <a:t>, a Swiss company which keeps track of the air quality of cities around the globe, Mexico City has now dropped down to the </a:t>
            </a:r>
            <a:r>
              <a:rPr lang="en-US" sz="2800" b="1" u="sng" dirty="0">
                <a:hlinkClick r:id="rId6"/>
              </a:rPr>
              <a:t>917</a:t>
            </a:r>
            <a:r>
              <a:rPr lang="en-US" sz="2800" b="1" dirty="0"/>
              <a:t>th most polluted city in the world in 2021. Though its concentration of airborne particles (PM 2.5) still currently exceeds the guideline of the World Health Organization (WHO), yet the colossal improvement is </a:t>
            </a:r>
            <a:r>
              <a:rPr lang="en-US" sz="2800" b="1" dirty="0" err="1"/>
              <a:t>undoubtable</a:t>
            </a:r>
            <a:r>
              <a:rPr lang="en-US" sz="2800" b="1" dirty="0"/>
              <a:t>. What has been done to successfully reduce air pollution in Mexico City? And what lessons can other cities learn from it? </a:t>
            </a:r>
            <a:endParaRPr lang="en-US" sz="2800" dirty="0"/>
          </a:p>
        </p:txBody>
      </p:sp>
      <p:sp>
        <p:nvSpPr>
          <p:cNvPr id="5" name="TextBox 4"/>
          <p:cNvSpPr txBox="1"/>
          <p:nvPr/>
        </p:nvSpPr>
        <p:spPr>
          <a:xfrm>
            <a:off x="542440" y="201478"/>
            <a:ext cx="4045058" cy="369332"/>
          </a:xfrm>
          <a:prstGeom prst="rect">
            <a:avLst/>
          </a:prstGeom>
          <a:noFill/>
        </p:spPr>
        <p:txBody>
          <a:bodyPr wrap="square" rtlCol="0">
            <a:spAutoFit/>
          </a:bodyPr>
          <a:lstStyle/>
          <a:p>
            <a:r>
              <a:rPr lang="en-US" dirty="0"/>
              <a:t>Air Pollution in Mexico 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7620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0"/>
            <a:ext cx="733425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883403" y="1208868"/>
            <a:ext cx="10425931" cy="769441"/>
          </a:xfrm>
          <a:prstGeom prst="rect">
            <a:avLst/>
          </a:prstGeom>
          <a:solidFill>
            <a:srgbClr val="FFFFFF"/>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YouTube Sans"/>
                <a:cs typeface="Arial" pitchFamily="34" charset="0"/>
              </a:rPr>
              <a:t>Air pollution smothers industrial cities across Mexico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6325" name="AutoShape 5" descr="Air Pollution in Mexico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About 6 million vehicles hit the streets of Mexico City every day, and navigating the gridlock often calls for a survival-of-the-rudest ment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1" name="AutoShape 11" descr="https://www.theyucatantimes.com/wp-content/uploads/2016/03/periferico-traff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3" name="AutoShape 13" descr="Vehicles move through traffic during morning rush hour on the Circuito Interior in Mexico City. More than 7 million people commute daily to the city for wor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5" name="Picture 15" descr="Latest pollution alert marks a reversal of years of progress made by Mexico City to improve air quality after the United Nations"/>
          <p:cNvPicPr>
            <a:picLocks noChangeAspect="1" noChangeArrowheads="1"/>
          </p:cNvPicPr>
          <p:nvPr/>
        </p:nvPicPr>
        <p:blipFill>
          <a:blip r:embed="rId3" cstate="print"/>
          <a:srcRect/>
          <a:stretch>
            <a:fillRect/>
          </a:stretch>
        </p:blipFill>
        <p:spPr bwMode="auto">
          <a:xfrm>
            <a:off x="1503926" y="1728517"/>
            <a:ext cx="7655571" cy="4650163"/>
          </a:xfrm>
          <a:prstGeom prst="rect">
            <a:avLst/>
          </a:prstGeom>
          <a:noFill/>
        </p:spPr>
      </p:pic>
      <p:sp>
        <p:nvSpPr>
          <p:cNvPr id="11" name="TextBox 10"/>
          <p:cNvSpPr txBox="1"/>
          <p:nvPr/>
        </p:nvSpPr>
        <p:spPr>
          <a:xfrm>
            <a:off x="3440624" y="387458"/>
            <a:ext cx="5222929" cy="646331"/>
          </a:xfrm>
          <a:prstGeom prst="rect">
            <a:avLst/>
          </a:prstGeom>
          <a:noFill/>
        </p:spPr>
        <p:txBody>
          <a:bodyPr wrap="square" rtlCol="0">
            <a:spAutoFit/>
          </a:bodyPr>
          <a:lstStyle/>
          <a:p>
            <a:r>
              <a:rPr lang="en-US" sz="3600" dirty="0">
                <a:hlinkClick r:id="rId4"/>
              </a:rPr>
              <a:t>Click for video link</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forests_indorainforests_902x6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orests_indodestruction_906x600.png"/>
          <p:cNvPicPr>
            <a:picLocks noChangeAspect="1"/>
          </p:cNvPicPr>
          <p:nvPr/>
        </p:nvPicPr>
        <p:blipFill>
          <a:blip r:embed="rId3" cstate="print"/>
          <a:stretch>
            <a:fillRect/>
          </a:stretch>
        </p:blipFill>
        <p:spPr>
          <a:xfrm>
            <a:off x="402956" y="511444"/>
            <a:ext cx="4788976" cy="3185572"/>
          </a:xfrm>
          <a:prstGeom prst="rect">
            <a:avLst/>
          </a:prstGeom>
        </p:spPr>
      </p:pic>
      <p:sp>
        <p:nvSpPr>
          <p:cNvPr id="44038" name="AutoShape 6" descr="http://i.imgur.com/2a9H2xv.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6311" y="4004737"/>
            <a:ext cx="6096000" cy="1200329"/>
          </a:xfrm>
          <a:prstGeom prst="rect">
            <a:avLst/>
          </a:prstGeom>
        </p:spPr>
        <p:txBody>
          <a:bodyPr>
            <a:spAutoFit/>
          </a:bodyPr>
          <a:lstStyle/>
          <a:p>
            <a:r>
              <a:rPr lang="en-US" sz="2400" dirty="0"/>
              <a:t>An estimated 18 million acres (7.3 million hectares) of forest — roughly the size of Panama</a:t>
            </a:r>
          </a:p>
        </p:txBody>
      </p:sp>
      <p:sp>
        <p:nvSpPr>
          <p:cNvPr id="7" name="TextBox 6"/>
          <p:cNvSpPr txBox="1"/>
          <p:nvPr/>
        </p:nvSpPr>
        <p:spPr>
          <a:xfrm>
            <a:off x="5935851" y="371960"/>
            <a:ext cx="5827362" cy="523220"/>
          </a:xfrm>
          <a:prstGeom prst="rect">
            <a:avLst/>
          </a:prstGeom>
          <a:noFill/>
        </p:spPr>
        <p:txBody>
          <a:bodyPr wrap="square" rtlCol="0">
            <a:spAutoFit/>
          </a:bodyPr>
          <a:lstStyle/>
          <a:p>
            <a:r>
              <a:rPr lang="en-US" sz="2800" dirty="0"/>
              <a:t>Destruction of the rain forest in Brazil</a:t>
            </a:r>
          </a:p>
        </p:txBody>
      </p:sp>
      <p:sp>
        <p:nvSpPr>
          <p:cNvPr id="8" name="Rectangle 7"/>
          <p:cNvSpPr/>
          <p:nvPr/>
        </p:nvSpPr>
        <p:spPr>
          <a:xfrm>
            <a:off x="5868691" y="1392420"/>
            <a:ext cx="6096000" cy="4524315"/>
          </a:xfrm>
          <a:prstGeom prst="rect">
            <a:avLst/>
          </a:prstGeom>
        </p:spPr>
        <p:txBody>
          <a:bodyPr>
            <a:spAutoFit/>
          </a:bodyPr>
          <a:lstStyle/>
          <a:p>
            <a:r>
              <a:rPr lang="en-US" sz="2400" dirty="0"/>
              <a:t>Humans are the main cause of rainforest destruction. We are cutting down rainforests for many reasons, including:</a:t>
            </a:r>
          </a:p>
          <a:p>
            <a:endParaRPr lang="en-US" sz="2400" dirty="0"/>
          </a:p>
          <a:p>
            <a:r>
              <a:rPr lang="en-US" sz="2400" dirty="0"/>
              <a:t>wood for both timber and making fires;</a:t>
            </a:r>
          </a:p>
          <a:p>
            <a:r>
              <a:rPr lang="en-US" sz="2400" dirty="0"/>
              <a:t>agriculture for both small and large farms;</a:t>
            </a:r>
          </a:p>
          <a:p>
            <a:r>
              <a:rPr lang="en-US" sz="2400" dirty="0"/>
              <a:t>land for poor farmers who don’t have anywhere else to live;</a:t>
            </a:r>
          </a:p>
          <a:p>
            <a:r>
              <a:rPr lang="en-US" sz="2400" dirty="0"/>
              <a:t>grazing land for cattle;</a:t>
            </a:r>
          </a:p>
          <a:p>
            <a:r>
              <a:rPr lang="en-US" sz="2400" dirty="0"/>
              <a:t>pulp for making paper;</a:t>
            </a:r>
          </a:p>
          <a:p>
            <a:r>
              <a:rPr lang="en-US" sz="2400" dirty="0"/>
              <a:t>road construction; and</a:t>
            </a:r>
          </a:p>
          <a:p>
            <a:r>
              <a:rPr lang="en-US" sz="2400" dirty="0"/>
              <a:t>extraction of minerals and energy.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s://upload.wikimedia.org/wikipedia/commons/thumb/7/7a/Languages_of_South_America_%28en%29.svg/250px-Languages_of_South_America_%28en%29.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guages_of_South_America_(en).svg.png"/>
          <p:cNvPicPr>
            <a:picLocks noChangeAspect="1"/>
          </p:cNvPicPr>
          <p:nvPr/>
        </p:nvPicPr>
        <p:blipFill>
          <a:blip r:embed="rId3" cstate="print"/>
          <a:stretch>
            <a:fillRect/>
          </a:stretch>
        </p:blipFill>
        <p:spPr>
          <a:xfrm>
            <a:off x="333375" y="1642819"/>
            <a:ext cx="4353062" cy="4997315"/>
          </a:xfrm>
          <a:prstGeom prst="rect">
            <a:avLst/>
          </a:prstGeom>
        </p:spPr>
      </p:pic>
      <p:sp>
        <p:nvSpPr>
          <p:cNvPr id="46084" name="AutoShape 4" descr="r/MapPorn - Languages spoken in the Americas [624x6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3VL06W0QFdaOvR2j-egRBwo6exL-u8ror-881KToeBQ.png"/>
          <p:cNvPicPr>
            <a:picLocks noChangeAspect="1"/>
          </p:cNvPicPr>
          <p:nvPr/>
        </p:nvPicPr>
        <p:blipFill>
          <a:blip r:embed="rId4" cstate="print"/>
          <a:stretch>
            <a:fillRect/>
          </a:stretch>
        </p:blipFill>
        <p:spPr>
          <a:xfrm>
            <a:off x="6214820" y="215258"/>
            <a:ext cx="5791200" cy="6413011"/>
          </a:xfrm>
          <a:prstGeom prst="rect">
            <a:avLst/>
          </a:prstGeom>
        </p:spPr>
      </p:pic>
      <p:sp>
        <p:nvSpPr>
          <p:cNvPr id="6" name="TextBox 5"/>
          <p:cNvSpPr txBox="1"/>
          <p:nvPr/>
        </p:nvSpPr>
        <p:spPr>
          <a:xfrm>
            <a:off x="433953" y="216976"/>
            <a:ext cx="6307810" cy="923330"/>
          </a:xfrm>
          <a:prstGeom prst="rect">
            <a:avLst/>
          </a:prstGeom>
          <a:noFill/>
        </p:spPr>
        <p:txBody>
          <a:bodyPr wrap="square" rtlCol="0">
            <a:spAutoFit/>
          </a:bodyPr>
          <a:lstStyle/>
          <a:p>
            <a:r>
              <a:rPr lang="en-US" sz="3600" dirty="0"/>
              <a:t>Languages of Latin America:</a:t>
            </a:r>
          </a:p>
          <a:p>
            <a:r>
              <a:rPr lang="en-US" dirty="0"/>
              <a:t>1) Spanish   2) Portuguese   3) English   4) German   5) Italian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9241" y="300642"/>
            <a:ext cx="6096000" cy="1569660"/>
          </a:xfrm>
          <a:prstGeom prst="rect">
            <a:avLst/>
          </a:prstGeom>
        </p:spPr>
        <p:txBody>
          <a:bodyPr>
            <a:spAutoFit/>
          </a:bodyPr>
          <a:lstStyle/>
          <a:p>
            <a:r>
              <a:rPr lang="en-US" sz="3200" dirty="0"/>
              <a:t>The majority of Latin Americans are </a:t>
            </a:r>
            <a:r>
              <a:rPr lang="en-US" sz="3200" b="1" dirty="0"/>
              <a:t>Christians (90%), mostly Roman Catholics</a:t>
            </a:r>
            <a:r>
              <a:rPr lang="en-US" sz="3200" dirty="0"/>
              <a:t>.</a:t>
            </a:r>
          </a:p>
        </p:txBody>
      </p:sp>
      <p:pic>
        <p:nvPicPr>
          <p:cNvPr id="48130" name="Picture 2" descr="https://encrypted-tbn0.gstatic.com/images?q=tbn:ANd9GcSbbUncRTiWh9_svF8q0urDlyPY9RmfdYFEfOV2iPUVppSkYokVPnAAbPOCdw&amp;s"/>
          <p:cNvPicPr>
            <a:picLocks noChangeAspect="1" noChangeArrowheads="1"/>
          </p:cNvPicPr>
          <p:nvPr/>
        </p:nvPicPr>
        <p:blipFill>
          <a:blip r:embed="rId3" cstate="print"/>
          <a:srcRect/>
          <a:stretch>
            <a:fillRect/>
          </a:stretch>
        </p:blipFill>
        <p:spPr bwMode="auto">
          <a:xfrm>
            <a:off x="326056" y="659512"/>
            <a:ext cx="3564018" cy="2376014"/>
          </a:xfrm>
          <a:prstGeom prst="rect">
            <a:avLst/>
          </a:prstGeom>
          <a:noFill/>
        </p:spPr>
      </p:pic>
      <p:sp>
        <p:nvSpPr>
          <p:cNvPr id="48134" name="AutoShape 6" descr="Texas jubilee marks Filipino Catholics’ deep faith, religious cust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220210T1645-TEXAS-FILIPINOS-500TH-ANNIVERSARY-1519621.jpg"/>
          <p:cNvPicPr>
            <a:picLocks noChangeAspect="1"/>
          </p:cNvPicPr>
          <p:nvPr/>
        </p:nvPicPr>
        <p:blipFill>
          <a:blip r:embed="rId4" cstate="print"/>
          <a:stretch>
            <a:fillRect/>
          </a:stretch>
        </p:blipFill>
        <p:spPr>
          <a:xfrm>
            <a:off x="308353" y="3952891"/>
            <a:ext cx="3752203" cy="2678203"/>
          </a:xfrm>
          <a:prstGeom prst="rect">
            <a:avLst/>
          </a:prstGeom>
        </p:spPr>
      </p:pic>
      <p:pic>
        <p:nvPicPr>
          <p:cNvPr id="48136" name="Picture 8" descr="https://encrypted-tbn0.gstatic.com/images?q=tbn:ANd9GcQ9D_rpQnIz7v5raOzFe_oxbQSZEIMVNygRSKJVmzZcSVTPfedNxs1Y60Fm8A&amp;s"/>
          <p:cNvPicPr>
            <a:picLocks noChangeAspect="1" noChangeArrowheads="1"/>
          </p:cNvPicPr>
          <p:nvPr/>
        </p:nvPicPr>
        <p:blipFill>
          <a:blip r:embed="rId5" cstate="print"/>
          <a:srcRect/>
          <a:stretch>
            <a:fillRect/>
          </a:stretch>
        </p:blipFill>
        <p:spPr bwMode="auto">
          <a:xfrm>
            <a:off x="7397823" y="1604907"/>
            <a:ext cx="4055426" cy="2703620"/>
          </a:xfrm>
          <a:prstGeom prst="rect">
            <a:avLst/>
          </a:prstGeom>
          <a:noFill/>
        </p:spPr>
      </p:pic>
      <p:sp>
        <p:nvSpPr>
          <p:cNvPr id="48138" name="AutoShape 10" descr="Sorry, Pope Francis: Protestants Are Converting Catholics Across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https://encrypted-tbn0.gstatic.com/images?q=tbn:ANd9GcTTF8EV5WeXNR5GWcoxFRS0-BtjsYMNtRO3p4cmMZTxn6k3TI13koetlAlnwQ&amp;s"/>
          <p:cNvPicPr>
            <a:picLocks noChangeAspect="1" noChangeArrowheads="1"/>
          </p:cNvPicPr>
          <p:nvPr/>
        </p:nvPicPr>
        <p:blipFill>
          <a:blip r:embed="rId6" cstate="print"/>
          <a:srcRect/>
          <a:stretch>
            <a:fillRect/>
          </a:stretch>
        </p:blipFill>
        <p:spPr bwMode="auto">
          <a:xfrm>
            <a:off x="4417610" y="2209344"/>
            <a:ext cx="2125888" cy="1417260"/>
          </a:xfrm>
          <a:prstGeom prst="rect">
            <a:avLst/>
          </a:prstGeom>
          <a:noFill/>
        </p:spPr>
      </p:pic>
      <p:pic>
        <p:nvPicPr>
          <p:cNvPr id="48142" name="Picture 14" descr="https://encrypted-tbn0.gstatic.com/images?q=tbn:ANd9GcSnzALIUhJJIrYxAX9umQqf7vMoP7xaFdVI6XP_ifvDRqEf-fpzFn4Uscwxfg&amp;s"/>
          <p:cNvPicPr>
            <a:picLocks noChangeAspect="1" noChangeArrowheads="1"/>
          </p:cNvPicPr>
          <p:nvPr/>
        </p:nvPicPr>
        <p:blipFill>
          <a:blip r:embed="rId7" cstate="print"/>
          <a:srcRect/>
          <a:stretch>
            <a:fillRect/>
          </a:stretch>
        </p:blipFill>
        <p:spPr bwMode="auto">
          <a:xfrm>
            <a:off x="4495099" y="4790456"/>
            <a:ext cx="2422081" cy="1734331"/>
          </a:xfrm>
          <a:prstGeom prst="rect">
            <a:avLst/>
          </a:prstGeom>
          <a:noFill/>
        </p:spPr>
      </p:pic>
      <p:pic>
        <p:nvPicPr>
          <p:cNvPr id="48144" name="Picture 16" descr="https://encrypted-tbn0.gstatic.com/images?q=tbn:ANd9GcQVfZN20I1CMjtK4AZY0N9aE2N-4-wLYzpmG-aufalo_hMWjXWcDIgjkPxX5g&amp;s"/>
          <p:cNvPicPr>
            <a:picLocks noChangeAspect="1" noChangeArrowheads="1"/>
          </p:cNvPicPr>
          <p:nvPr/>
        </p:nvPicPr>
        <p:blipFill>
          <a:blip r:embed="rId8" cstate="print"/>
          <a:srcRect/>
          <a:stretch>
            <a:fillRect/>
          </a:stretch>
        </p:blipFill>
        <p:spPr bwMode="auto">
          <a:xfrm>
            <a:off x="7935723" y="4797558"/>
            <a:ext cx="2708911" cy="17892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www.as-coa.org/sites/default/files/styles/event_hero_836x576_/public/poverty.jpg?h=a75fb66a&amp;itok=xtFWKLk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overty.jpg"/>
          <p:cNvPicPr>
            <a:picLocks noChangeAspect="1"/>
          </p:cNvPicPr>
          <p:nvPr/>
        </p:nvPicPr>
        <p:blipFill>
          <a:blip r:embed="rId3" cstate="print"/>
          <a:stretch>
            <a:fillRect/>
          </a:stretch>
        </p:blipFill>
        <p:spPr>
          <a:xfrm>
            <a:off x="254753" y="270207"/>
            <a:ext cx="5247145" cy="2943673"/>
          </a:xfrm>
          <a:prstGeom prst="rect">
            <a:avLst/>
          </a:prstGeom>
        </p:spPr>
      </p:pic>
      <p:sp>
        <p:nvSpPr>
          <p:cNvPr id="4" name="Rectangle 3"/>
          <p:cNvSpPr/>
          <p:nvPr/>
        </p:nvSpPr>
        <p:spPr>
          <a:xfrm>
            <a:off x="5899688" y="521559"/>
            <a:ext cx="6096000" cy="1754326"/>
          </a:xfrm>
          <a:prstGeom prst="rect">
            <a:avLst/>
          </a:prstGeom>
        </p:spPr>
        <p:txBody>
          <a:bodyPr>
            <a:spAutoFit/>
          </a:bodyPr>
          <a:lstStyle/>
          <a:p>
            <a:r>
              <a:rPr lang="en-US" b="1" dirty="0"/>
              <a:t>The Social Panorama 2022 report projects that 201 million people (32.1% of the region’s total population) live in situations of poverty, with 82 million (13.1%) of them in extreme poverty. The regional organization calls for urgently addressing the silent crisis in education to avert the risk of a lost generation.</a:t>
            </a:r>
            <a:endParaRPr lang="en-US" dirty="0"/>
          </a:p>
        </p:txBody>
      </p:sp>
      <p:sp>
        <p:nvSpPr>
          <p:cNvPr id="14340" name="AutoShape 4" descr="A migrant family runs away from tear gas near the border wall in Tijuana, Mexico, on Nov. 25,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ttps://cdn.vox-cdn.com/thumbor/Qwdp2z4Oc50pw0DrKZDIHHDgmRQ=/572x401:3234x2592/1200x675/filters:focal(1476x1028:2098x1650)/cdn.vox-cdn.com/uploads/chorus_image/image/63392561/GettyImages_1135871831.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0" name="AutoShape 2" descr="Streets of Havana, Cu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464" y="-37355"/>
            <a:ext cx="11143281" cy="6863417"/>
          </a:xfrm>
          <a:prstGeom prst="rect">
            <a:avLst/>
          </a:prstGeom>
        </p:spPr>
        <p:txBody>
          <a:bodyPr wrap="square">
            <a:spAutoFit/>
          </a:bodyPr>
          <a:lstStyle/>
          <a:p>
            <a:pPr algn="ctr"/>
            <a:endParaRPr lang="en-US" sz="2400" b="1" dirty="0"/>
          </a:p>
          <a:p>
            <a:pPr algn="ctr"/>
            <a:r>
              <a:rPr lang="en-US" sz="2400" b="1" dirty="0"/>
              <a:t>Standards (Feb.6-10)</a:t>
            </a:r>
          </a:p>
          <a:p>
            <a:pPr algn="ctr"/>
            <a:endParaRPr lang="en-US" sz="2400" b="1" dirty="0"/>
          </a:p>
          <a:p>
            <a:r>
              <a:rPr lang="en-US" sz="2400" b="1" dirty="0"/>
              <a:t>SS6H1 Explain conflict and change in Latin America. </a:t>
            </a:r>
          </a:p>
          <a:p>
            <a:endParaRPr lang="en-US" sz="2400" dirty="0"/>
          </a:p>
          <a:p>
            <a:r>
              <a:rPr lang="en-US" sz="2400" b="1" dirty="0">
                <a:solidFill>
                  <a:srgbClr val="7030A0"/>
                </a:solidFill>
              </a:rPr>
              <a:t>a. Describe the influence of African slavery on the development of the Americas. </a:t>
            </a:r>
          </a:p>
          <a:p>
            <a:endParaRPr lang="en-US" sz="2400" dirty="0"/>
          </a:p>
          <a:p>
            <a:r>
              <a:rPr lang="en-US" sz="2400" dirty="0"/>
              <a:t>b. Describe the influence of the Spanish and the Portuguese on the language and religions of Latin America. </a:t>
            </a:r>
          </a:p>
          <a:p>
            <a:endParaRPr lang="en-US" sz="2400" dirty="0"/>
          </a:p>
          <a:p>
            <a:r>
              <a:rPr lang="en-US" sz="2400" b="1" dirty="0">
                <a:solidFill>
                  <a:srgbClr val="7030A0"/>
                </a:solidFill>
              </a:rPr>
              <a:t>c. Explain the impact of the Cuban Revolution and describe the current relationship between Cuba and the United States. </a:t>
            </a:r>
          </a:p>
          <a:p>
            <a:endParaRPr lang="en-US" sz="2400" dirty="0"/>
          </a:p>
          <a:p>
            <a:r>
              <a:rPr lang="en-US" sz="2400" dirty="0"/>
              <a:t>d. Explain the impact of poverty, the war on drugs, and migration to the United States on Latin America. </a:t>
            </a:r>
          </a:p>
          <a:p>
            <a:endParaRPr lang="en-US" sz="2400" dirty="0"/>
          </a:p>
          <a:p>
            <a:pPr marL="342900" indent="-342900"/>
            <a:endParaRPr lang="en-US" sz="2400" dirty="0">
              <a:solidFill>
                <a:srgbClr val="0070C0"/>
              </a:solidFill>
            </a:endParaRPr>
          </a:p>
          <a:p>
            <a:endParaRPr lang="en-US" sz="3200"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E12F02-DA59-44D6-9CB5-6445F4F1E11A}"/>
              </a:ext>
            </a:extLst>
          </p:cNvPr>
          <p:cNvSpPr/>
          <p:nvPr/>
        </p:nvSpPr>
        <p:spPr>
          <a:xfrm>
            <a:off x="184297" y="-114"/>
            <a:ext cx="11823405" cy="7478970"/>
          </a:xfrm>
          <a:prstGeom prst="rect">
            <a:avLst/>
          </a:prstGeom>
        </p:spPr>
        <p:txBody>
          <a:bodyPr wrap="square">
            <a:spAutoFit/>
          </a:bodyPr>
          <a:lstStyle/>
          <a:p>
            <a:pPr algn="ctr"/>
            <a:r>
              <a:rPr lang="en-US" sz="2400" b="1" u="sng" dirty="0"/>
              <a:t>Standards</a:t>
            </a:r>
            <a:r>
              <a:rPr lang="en-US" sz="2400" dirty="0"/>
              <a:t> </a:t>
            </a:r>
          </a:p>
          <a:p>
            <a:pPr algn="ctr"/>
            <a:endParaRPr lang="en-US" sz="2400" dirty="0"/>
          </a:p>
          <a:p>
            <a:r>
              <a:rPr lang="en-US" sz="2400" b="1" dirty="0"/>
              <a:t>SS6G1 Locate selected features of Latin America. </a:t>
            </a:r>
          </a:p>
          <a:p>
            <a:pPr marL="342900" indent="-342900">
              <a:buAutoNum type="alphaLcPeriod"/>
            </a:pPr>
            <a:r>
              <a:rPr lang="en-US" sz="2400" dirty="0"/>
              <a:t>Locate on a world and regional political-physical map: </a:t>
            </a:r>
            <a:r>
              <a:rPr lang="en-US" sz="2400" b="1" dirty="0">
                <a:solidFill>
                  <a:srgbClr val="0070C0"/>
                </a:solidFill>
              </a:rPr>
              <a:t>Amazon River, Amazon Rainforest, Caribbean Sea, Gulf of Mexico, Atlantic Ocean, Pacific Ocean, Panama Canal, Andes Mountains, Sierra Madre Mountains, and Atacama Desert. </a:t>
            </a:r>
            <a:endParaRPr lang="en-US" sz="2400" dirty="0">
              <a:solidFill>
                <a:srgbClr val="0070C0"/>
              </a:solidFill>
            </a:endParaRPr>
          </a:p>
          <a:p>
            <a:r>
              <a:rPr lang="en-US" sz="2400" dirty="0"/>
              <a:t>b. Locate on a world and regional political-physical map the countries of </a:t>
            </a:r>
            <a:r>
              <a:rPr lang="en-US" sz="2400" b="1" dirty="0">
                <a:solidFill>
                  <a:srgbClr val="0070C0"/>
                </a:solidFill>
              </a:rPr>
              <a:t>Brazil, Chile,  </a:t>
            </a:r>
          </a:p>
          <a:p>
            <a:r>
              <a:rPr lang="en-US" sz="2400" b="1" dirty="0">
                <a:solidFill>
                  <a:srgbClr val="0070C0"/>
                </a:solidFill>
              </a:rPr>
              <a:t>     Colombia, Cuba, Mexico, and Panama. </a:t>
            </a:r>
          </a:p>
          <a:p>
            <a:pPr marL="342900" indent="-342900"/>
            <a:endParaRPr lang="en-US" sz="2400" dirty="0"/>
          </a:p>
          <a:p>
            <a:r>
              <a:rPr lang="en-US" sz="2400" b="1" dirty="0"/>
              <a:t>SS6G2 Explain the impact of environmental issues in Latin America. </a:t>
            </a:r>
            <a:endParaRPr lang="en-US" sz="2400" dirty="0"/>
          </a:p>
          <a:p>
            <a:pPr marL="342900" indent="-342900">
              <a:buAutoNum type="alphaLcPeriod"/>
            </a:pPr>
            <a:r>
              <a:rPr lang="en-US" sz="2400" dirty="0">
                <a:solidFill>
                  <a:srgbClr val="0070C0"/>
                </a:solidFill>
              </a:rPr>
              <a:t>Explain the causes and effects of </a:t>
            </a:r>
            <a:r>
              <a:rPr lang="en-US" sz="2400" i="1" u="sng" dirty="0">
                <a:solidFill>
                  <a:srgbClr val="0070C0"/>
                </a:solidFill>
              </a:rPr>
              <a:t>air pollution </a:t>
            </a:r>
            <a:r>
              <a:rPr lang="en-US" sz="2400" dirty="0">
                <a:solidFill>
                  <a:srgbClr val="0070C0"/>
                </a:solidFill>
              </a:rPr>
              <a:t>in Mexico City, Mexico. </a:t>
            </a:r>
          </a:p>
          <a:p>
            <a:pPr marL="342900" indent="-342900">
              <a:buAutoNum type="alphaLcPeriod"/>
            </a:pPr>
            <a:r>
              <a:rPr lang="en-US" sz="2400" dirty="0">
                <a:solidFill>
                  <a:srgbClr val="0070C0"/>
                </a:solidFill>
              </a:rPr>
              <a:t>Explain the environmental issue of </a:t>
            </a:r>
            <a:r>
              <a:rPr lang="en-US" sz="2400" i="1" u="sng" dirty="0">
                <a:solidFill>
                  <a:srgbClr val="0070C0"/>
                </a:solidFill>
              </a:rPr>
              <a:t>destruction of the rain forest </a:t>
            </a:r>
            <a:r>
              <a:rPr lang="en-US" sz="2400" dirty="0">
                <a:solidFill>
                  <a:srgbClr val="0070C0"/>
                </a:solidFill>
              </a:rPr>
              <a:t>in Brazil. </a:t>
            </a:r>
          </a:p>
          <a:p>
            <a:pPr marL="342900" indent="-342900">
              <a:buAutoNum type="alphaLcPeriod"/>
            </a:pPr>
            <a:endParaRPr lang="en-US" sz="2400" dirty="0"/>
          </a:p>
          <a:p>
            <a:r>
              <a:rPr lang="en-US" sz="2400" b="1" dirty="0"/>
              <a:t>SS6H1 Explain conflict and change in Latin America. </a:t>
            </a:r>
            <a:endParaRPr lang="en-US" sz="2400" dirty="0"/>
          </a:p>
          <a:p>
            <a:r>
              <a:rPr lang="en-US" sz="2400" dirty="0">
                <a:solidFill>
                  <a:srgbClr val="0070C0"/>
                </a:solidFill>
              </a:rPr>
              <a:t>b. Describe the influence of the Spanish and the Portuguese on the language and religions of Latin America. </a:t>
            </a:r>
          </a:p>
          <a:p>
            <a:r>
              <a:rPr lang="en-US" sz="2400" dirty="0">
                <a:solidFill>
                  <a:schemeClr val="bg1">
                    <a:lumMod val="50000"/>
                  </a:schemeClr>
                </a:solidFill>
              </a:rPr>
              <a:t>d. Explain the impact of poverty, the war on drugs, and migration to the United States on Latin America. </a:t>
            </a:r>
          </a:p>
          <a:p>
            <a:endParaRPr lang="en-US" sz="2400" dirty="0"/>
          </a:p>
          <a:p>
            <a:pPr marL="342900" indent="-342900"/>
            <a:endParaRPr lang="en-US" sz="2400" dirty="0"/>
          </a:p>
        </p:txBody>
      </p:sp>
    </p:spTree>
    <p:extLst>
      <p:ext uri="{BB962C8B-B14F-4D97-AF65-F5344CB8AC3E}">
        <p14:creationId xmlns:p14="http://schemas.microsoft.com/office/powerpoint/2010/main" val="193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tin American Countries - WorldAtlas">
            <a:extLst>
              <a:ext uri="{FF2B5EF4-FFF2-40B4-BE49-F238E27FC236}">
                <a16:creationId xmlns:a16="http://schemas.microsoft.com/office/drawing/2014/main" id="{6393019A-0CA1-4A3E-8DF9-82EEB7FCE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60" y="403168"/>
            <a:ext cx="5826642" cy="5959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File:Map-Latin America.png - Wikimedia Commons">
            <a:extLst>
              <a:ext uri="{FF2B5EF4-FFF2-40B4-BE49-F238E27FC236}">
                <a16:creationId xmlns:a16="http://schemas.microsoft.com/office/drawing/2014/main" id="{5E268C65-68CB-41D4-862E-93DA8938F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030" y="239089"/>
            <a:ext cx="6096000"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3501703"/>
            <a:ext cx="6096000" cy="3139321"/>
          </a:xfrm>
          <a:prstGeom prst="rect">
            <a:avLst/>
          </a:prstGeom>
        </p:spPr>
        <p:txBody>
          <a:bodyPr>
            <a:spAutoFit/>
          </a:bodyPr>
          <a:lstStyle/>
          <a:p>
            <a:r>
              <a:rPr lang="en-US" dirty="0"/>
              <a:t>Latin America is generally understood to consist of the entire continent of </a:t>
            </a:r>
            <a:r>
              <a:rPr lang="en-US" dirty="0">
                <a:hlinkClick r:id="rId5"/>
              </a:rPr>
              <a:t>South America</a:t>
            </a:r>
            <a:r>
              <a:rPr lang="en-US" dirty="0"/>
              <a:t> in addition to </a:t>
            </a:r>
            <a:r>
              <a:rPr lang="en-US" dirty="0">
                <a:hlinkClick r:id="rId6"/>
              </a:rPr>
              <a:t>Mexico</a:t>
            </a:r>
            <a:r>
              <a:rPr lang="en-US" dirty="0"/>
              <a:t>, </a:t>
            </a:r>
            <a:r>
              <a:rPr lang="en-US" dirty="0">
                <a:hlinkClick r:id="rId7"/>
              </a:rPr>
              <a:t>Central America</a:t>
            </a:r>
            <a:r>
              <a:rPr lang="en-US" dirty="0"/>
              <a:t>, and the islands of the Caribbean whose inhabitants speak a </a:t>
            </a:r>
            <a:r>
              <a:rPr lang="en-US" dirty="0">
                <a:hlinkClick r:id="rId8"/>
              </a:rPr>
              <a:t>Romance language</a:t>
            </a:r>
            <a:r>
              <a:rPr lang="en-US" dirty="0"/>
              <a:t>. The peoples of this large area shared the experience of </a:t>
            </a:r>
            <a:r>
              <a:rPr lang="en-US" dirty="0">
                <a:hlinkClick r:id="rId9"/>
              </a:rPr>
              <a:t>conquest</a:t>
            </a:r>
            <a:r>
              <a:rPr lang="en-US" dirty="0"/>
              <a:t> and colonization by </a:t>
            </a:r>
            <a:r>
              <a:rPr lang="en-US" dirty="0" err="1"/>
              <a:t>the</a:t>
            </a:r>
            <a:r>
              <a:rPr lang="en-US" dirty="0" err="1">
                <a:hlinkClick r:id="rId10"/>
              </a:rPr>
              <a:t>Spaniards</a:t>
            </a:r>
            <a:r>
              <a:rPr lang="en-US" dirty="0"/>
              <a:t> and </a:t>
            </a:r>
            <a:r>
              <a:rPr lang="en-US" dirty="0">
                <a:hlinkClick r:id="rId11"/>
              </a:rPr>
              <a:t>Portuguese</a:t>
            </a:r>
            <a:r>
              <a:rPr lang="en-US" dirty="0"/>
              <a:t> from the late 15th through the 18th century as well as movements of independence from </a:t>
            </a:r>
            <a:r>
              <a:rPr lang="en-US" dirty="0">
                <a:hlinkClick r:id="rId12"/>
              </a:rPr>
              <a:t>Spain</a:t>
            </a:r>
            <a:r>
              <a:rPr lang="en-US" dirty="0"/>
              <a:t> and </a:t>
            </a:r>
            <a:r>
              <a:rPr lang="en-US" dirty="0">
                <a:hlinkClick r:id="rId13"/>
              </a:rPr>
              <a:t>Portugal</a:t>
            </a:r>
            <a:r>
              <a:rPr lang="en-US" dirty="0"/>
              <a:t> in the early 19th century. Even since independence, many of the various nations have experienced similar trends, and they have some awareness of a common heritage.</a:t>
            </a:r>
          </a:p>
        </p:txBody>
      </p:sp>
      <p:sp>
        <p:nvSpPr>
          <p:cNvPr id="5" name="Rectangle 4"/>
          <p:cNvSpPr/>
          <p:nvPr/>
        </p:nvSpPr>
        <p:spPr>
          <a:xfrm>
            <a:off x="7793592" y="6488668"/>
            <a:ext cx="4105996" cy="369332"/>
          </a:xfrm>
          <a:prstGeom prst="rect">
            <a:avLst/>
          </a:prstGeom>
        </p:spPr>
        <p:txBody>
          <a:bodyPr wrap="none">
            <a:spAutoFit/>
          </a:bodyPr>
          <a:lstStyle/>
          <a:p>
            <a:r>
              <a:rPr lang="en-US" dirty="0"/>
              <a:t>www.britannica.com/place/Latin-America</a:t>
            </a:r>
          </a:p>
        </p:txBody>
      </p:sp>
    </p:spTree>
    <p:extLst>
      <p:ext uri="{BB962C8B-B14F-4D97-AF65-F5344CB8AC3E}">
        <p14:creationId xmlns:p14="http://schemas.microsoft.com/office/powerpoint/2010/main" val="425186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ing Latin America's Progress">
            <a:extLst>
              <a:ext uri="{FF2B5EF4-FFF2-40B4-BE49-F238E27FC236}">
                <a16:creationId xmlns:a16="http://schemas.microsoft.com/office/drawing/2014/main" id="{6943E57F-76B6-4C6D-A7AA-91AB4934E0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49" y="3395468"/>
            <a:ext cx="4827863" cy="3221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arnivals in Latin America">
            <a:extLst>
              <a:ext uri="{FF2B5EF4-FFF2-40B4-BE49-F238E27FC236}">
                <a16:creationId xmlns:a16="http://schemas.microsoft.com/office/drawing/2014/main" id="{57A91C1A-C534-48DB-AFEF-76808FF98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950" y="3428999"/>
            <a:ext cx="5050520" cy="3219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Latin America People Stock Photos, Images and Backgrounds for Free Download">
            <a:extLst>
              <a:ext uri="{FF2B5EF4-FFF2-40B4-BE49-F238E27FC236}">
                <a16:creationId xmlns:a16="http://schemas.microsoft.com/office/drawing/2014/main" id="{6B4102A1-0DF9-4BCA-B63C-666BEE677A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594" y="188399"/>
            <a:ext cx="4466341" cy="2948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ndigenous people are the most vulnerable to coronavirus in Latin America">
            <a:extLst>
              <a:ext uri="{FF2B5EF4-FFF2-40B4-BE49-F238E27FC236}">
                <a16:creationId xmlns:a16="http://schemas.microsoft.com/office/drawing/2014/main" id="{EBE68705-11DD-43E9-8669-F76E3FF515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0285" y="126590"/>
            <a:ext cx="4676729" cy="3116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4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89" y="4800077"/>
            <a:ext cx="10833315" cy="1200329"/>
          </a:xfrm>
          <a:prstGeom prst="rect">
            <a:avLst/>
          </a:prstGeom>
        </p:spPr>
        <p:txBody>
          <a:bodyPr wrap="square">
            <a:spAutoFit/>
          </a:bodyPr>
          <a:lstStyle/>
          <a:p>
            <a:r>
              <a:rPr lang="en-US" b="1" dirty="0"/>
              <a:t>SS6G3 Explain the impact of location, climate, distribution of natural resources, and population distribution on Latin America. </a:t>
            </a:r>
          </a:p>
          <a:p>
            <a:r>
              <a:rPr lang="en-US" dirty="0"/>
              <a:t>a. Explain how the location, climate, and distribution of natural resources impact trade and affect where people live in Mexico, Brazil, and Cuba. </a:t>
            </a:r>
          </a:p>
        </p:txBody>
      </p:sp>
      <p:sp>
        <p:nvSpPr>
          <p:cNvPr id="3" name="Rectangle 2"/>
          <p:cNvSpPr/>
          <p:nvPr/>
        </p:nvSpPr>
        <p:spPr>
          <a:xfrm>
            <a:off x="92988" y="1307579"/>
            <a:ext cx="11670224" cy="3693319"/>
          </a:xfrm>
          <a:prstGeom prst="rect">
            <a:avLst/>
          </a:prstGeom>
        </p:spPr>
        <p:txBody>
          <a:bodyPr wrap="square">
            <a:spAutoFit/>
          </a:bodyPr>
          <a:lstStyle/>
          <a:p>
            <a:r>
              <a:rPr lang="en-US" b="1" dirty="0"/>
              <a:t>SS6E2 Give examples of how voluntary trade benefits buyers and sellers in Latin America. </a:t>
            </a:r>
          </a:p>
          <a:p>
            <a:r>
              <a:rPr lang="en-US" dirty="0"/>
              <a:t>a. Explain how specialization encourages trade between countries. </a:t>
            </a:r>
          </a:p>
          <a:p>
            <a:r>
              <a:rPr lang="en-US" dirty="0"/>
              <a:t>b. Compare and contrast different types of trade barriers, such as tariffs, quotas, and embargos. </a:t>
            </a:r>
          </a:p>
          <a:p>
            <a:r>
              <a:rPr lang="en-US" dirty="0"/>
              <a:t>d. Explain the functions of the North American Free Trade Agreement (NAFTA). </a:t>
            </a:r>
          </a:p>
          <a:p>
            <a:endParaRPr lang="en-US" dirty="0"/>
          </a:p>
          <a:p>
            <a:r>
              <a:rPr lang="en-US" b="1" dirty="0"/>
              <a:t>SS6E3 Describe factors that influence economic growth and examine their presence or absence in Brazil, Cuba, and Mexico. </a:t>
            </a:r>
          </a:p>
          <a:p>
            <a:r>
              <a:rPr lang="en-US" dirty="0"/>
              <a:t>a. Evaluate how literacy rates affect the standard of living. </a:t>
            </a:r>
          </a:p>
          <a:p>
            <a:r>
              <a:rPr lang="en-US" dirty="0"/>
              <a:t>b. Explain the relationship between investment in human capital (education and training) and gross domestic product (GDP per capita). </a:t>
            </a:r>
          </a:p>
          <a:p>
            <a:r>
              <a:rPr lang="en-US" dirty="0"/>
              <a:t>c. Explain the relationship between investment in capital goods (factories, machinery, and technology) and gross domestic product (GDP per capita). </a:t>
            </a:r>
          </a:p>
          <a:p>
            <a:r>
              <a:rPr lang="en-US" dirty="0"/>
              <a:t>     </a:t>
            </a:r>
          </a:p>
        </p:txBody>
      </p:sp>
      <p:sp>
        <p:nvSpPr>
          <p:cNvPr id="4" name="Rectangle 3"/>
          <p:cNvSpPr/>
          <p:nvPr/>
        </p:nvSpPr>
        <p:spPr>
          <a:xfrm>
            <a:off x="77490" y="263471"/>
            <a:ext cx="11530739" cy="923330"/>
          </a:xfrm>
          <a:prstGeom prst="rect">
            <a:avLst/>
          </a:prstGeom>
        </p:spPr>
        <p:txBody>
          <a:bodyPr wrap="square">
            <a:spAutoFit/>
          </a:bodyPr>
          <a:lstStyle/>
          <a:p>
            <a:r>
              <a:rPr lang="en-US" b="1" dirty="0"/>
              <a:t>SS6E1 Analyze different economic systems. </a:t>
            </a:r>
          </a:p>
          <a:p>
            <a:r>
              <a:rPr lang="en-US" dirty="0"/>
              <a:t>a. Compare how traditional, command, and market economies answer the economic questions of 1-what to produce, 2-how to produce, and 3-for whom to produce.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21174647"/>
              </p:ext>
            </p:extLst>
          </p:nvPr>
        </p:nvGraphicFramePr>
        <p:xfrm>
          <a:off x="294465" y="418454"/>
          <a:ext cx="11143284" cy="5925206"/>
        </p:xfrm>
        <a:graphic>
          <a:graphicData uri="http://schemas.openxmlformats.org/drawingml/2006/table">
            <a:tbl>
              <a:tblPr/>
              <a:tblGrid>
                <a:gridCol w="1857214">
                  <a:extLst>
                    <a:ext uri="{9D8B030D-6E8A-4147-A177-3AD203B41FA5}">
                      <a16:colId xmlns:a16="http://schemas.microsoft.com/office/drawing/2014/main" val="20000"/>
                    </a:ext>
                  </a:extLst>
                </a:gridCol>
                <a:gridCol w="1857214">
                  <a:extLst>
                    <a:ext uri="{9D8B030D-6E8A-4147-A177-3AD203B41FA5}">
                      <a16:colId xmlns:a16="http://schemas.microsoft.com/office/drawing/2014/main" val="20001"/>
                    </a:ext>
                  </a:extLst>
                </a:gridCol>
                <a:gridCol w="1857214">
                  <a:extLst>
                    <a:ext uri="{9D8B030D-6E8A-4147-A177-3AD203B41FA5}">
                      <a16:colId xmlns:a16="http://schemas.microsoft.com/office/drawing/2014/main" val="20002"/>
                    </a:ext>
                  </a:extLst>
                </a:gridCol>
                <a:gridCol w="1857214">
                  <a:extLst>
                    <a:ext uri="{9D8B030D-6E8A-4147-A177-3AD203B41FA5}">
                      <a16:colId xmlns:a16="http://schemas.microsoft.com/office/drawing/2014/main" val="20003"/>
                    </a:ext>
                  </a:extLst>
                </a:gridCol>
                <a:gridCol w="1857214">
                  <a:extLst>
                    <a:ext uri="{9D8B030D-6E8A-4147-A177-3AD203B41FA5}">
                      <a16:colId xmlns:a16="http://schemas.microsoft.com/office/drawing/2014/main" val="20004"/>
                    </a:ext>
                  </a:extLst>
                </a:gridCol>
                <a:gridCol w="1857214">
                  <a:extLst>
                    <a:ext uri="{9D8B030D-6E8A-4147-A177-3AD203B41FA5}">
                      <a16:colId xmlns:a16="http://schemas.microsoft.com/office/drawing/2014/main" val="20005"/>
                    </a:ext>
                  </a:extLst>
                </a:gridCol>
              </a:tblGrid>
              <a:tr h="372392">
                <a:tc>
                  <a:txBody>
                    <a:bodyPr/>
                    <a:lstStyle/>
                    <a:p>
                      <a:pPr marL="0" marR="0" algn="ctr">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Monday 27</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Tuesday 28 </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Wednesday 1</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Thursday 2</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dirty="0">
                          <a:solidFill>
                            <a:srgbClr val="FFFFFF"/>
                          </a:solidFill>
                          <a:latin typeface="Barlow"/>
                          <a:ea typeface="Barlow"/>
                          <a:cs typeface="Barlow"/>
                        </a:rPr>
                        <a:t>Friday 3</a:t>
                      </a:r>
                      <a:endParaRPr lang="en-US" sz="1000" dirty="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2185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Focus Standard(s)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SS6E.1a,E2a, E3b</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SS6E.1a,E2a, E3b</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SS6E.1a,E2a, E3b</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Barlow"/>
                        <a:ea typeface="Barlow"/>
                        <a:cs typeface="Barlow"/>
                      </a:endParaRPr>
                    </a:p>
                    <a:p>
                      <a:pPr marL="0" marR="0">
                        <a:lnSpc>
                          <a:spcPct val="115000"/>
                        </a:lnSpc>
                        <a:spcBef>
                          <a:spcPts val="0"/>
                        </a:spcBef>
                        <a:spcAft>
                          <a:spcPts val="0"/>
                        </a:spcAft>
                      </a:pPr>
                      <a:r>
                        <a:rPr lang="en-US" sz="900" dirty="0">
                          <a:latin typeface="Barlow"/>
                          <a:ea typeface="Barlow"/>
                          <a:cs typeface="Barlow"/>
                        </a:rPr>
                        <a:t>SS6CG1-2</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Barlow"/>
                        <a:ea typeface="Barlow"/>
                        <a:cs typeface="Barlow"/>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SS6CG1-2</a:t>
                      </a:r>
                      <a:endParaRPr lang="en-US" sz="900" dirty="0">
                        <a:latin typeface="Arial"/>
                        <a:ea typeface="Arial"/>
                        <a:cs typeface="Times New Roman"/>
                      </a:endParaRPr>
                    </a:p>
                    <a:p>
                      <a:pPr marL="0" marR="0" algn="l">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10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Learning Target(s)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Arial"/>
                          <a:cs typeface="Times New Roman"/>
                        </a:rPr>
                        <a:t>Government/ Civil Understanding</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Government/Civil Understanding</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85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Opening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Arial"/>
                          <a:cs typeface="Times New Roman"/>
                        </a:rPr>
                        <a:t>Latin America Map (Study)</a:t>
                      </a:r>
                    </a:p>
                    <a:p>
                      <a:pPr marL="0" marR="0">
                        <a:lnSpc>
                          <a:spcPct val="115000"/>
                        </a:lnSpc>
                        <a:spcBef>
                          <a:spcPts val="0"/>
                        </a:spcBef>
                        <a:spcAft>
                          <a:spcPts val="0"/>
                        </a:spcAft>
                      </a:pPr>
                      <a:endParaRPr lang="en-US" sz="900" dirty="0">
                        <a:latin typeface="Barlow"/>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Arial"/>
                          <a:cs typeface="Times New Roman"/>
                        </a:rPr>
                        <a:t>Latin America Map (Study)</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900" dirty="0">
                        <a:latin typeface="Barlow"/>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Arial"/>
                          <a:cs typeface="Times New Roman"/>
                        </a:rPr>
                        <a:t>Latin America Map (Study)</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Arial"/>
                          <a:cs typeface="Times New Roman"/>
                        </a:rPr>
                        <a:t>Latin American Government</a:t>
                      </a:r>
                    </a:p>
                    <a:p>
                      <a:pPr marL="0" marR="0">
                        <a:lnSpc>
                          <a:spcPct val="115000"/>
                        </a:lnSpc>
                        <a:spcBef>
                          <a:spcPts val="0"/>
                        </a:spcBef>
                        <a:spcAft>
                          <a:spcPts val="0"/>
                        </a:spcAft>
                      </a:pPr>
                      <a:endParaRPr lang="en-US" sz="900" dirty="0">
                        <a:latin typeface="Barlow"/>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Latin American Government</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6175">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Work Session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Arial"/>
                          <a:cs typeface="Times New Roman"/>
                        </a:rPr>
                        <a:t>Latin America Video: Economics</a:t>
                      </a:r>
                    </a:p>
                    <a:p>
                      <a:pPr marL="0" marR="0">
                        <a:lnSpc>
                          <a:spcPct val="115000"/>
                        </a:lnSpc>
                        <a:spcBef>
                          <a:spcPts val="0"/>
                        </a:spcBef>
                        <a:spcAft>
                          <a:spcPts val="0"/>
                        </a:spcAft>
                      </a:pPr>
                      <a:r>
                        <a:rPr lang="en-US" sz="900" dirty="0">
                          <a:latin typeface="Barlow"/>
                          <a:ea typeface="Barlow"/>
                          <a:cs typeface="Barlow"/>
                        </a:rPr>
                        <a:t>Textbook p.358, 384,412,423</a:t>
                      </a:r>
                      <a:endParaRPr lang="en-US" sz="900" dirty="0">
                        <a:latin typeface="Barlow"/>
                        <a:ea typeface="Arial"/>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Latin America Project (MLK/LAL</a:t>
                      </a:r>
                      <a:endParaRPr lang="en-US" sz="900" dirty="0">
                        <a:latin typeface="Barlow"/>
                        <a:ea typeface="Arial"/>
                        <a:cs typeface="Times New Roman"/>
                      </a:endParaRPr>
                    </a:p>
                    <a:p>
                      <a:pPr marL="0" marR="0">
                        <a:lnSpc>
                          <a:spcPct val="115000"/>
                        </a:lnSpc>
                        <a:spcBef>
                          <a:spcPts val="0"/>
                        </a:spcBef>
                        <a:spcAft>
                          <a:spcPts val="0"/>
                        </a:spcAft>
                      </a:pPr>
                      <a:r>
                        <a:rPr lang="en-US" sz="900" dirty="0">
                          <a:latin typeface="Arial"/>
                          <a:ea typeface="Arial"/>
                          <a:cs typeface="Times New Roman"/>
                        </a:rPr>
                        <a:t>Reassess/Relearn</a:t>
                      </a:r>
                      <a:r>
                        <a:rPr lang="en-US" sz="900" baseline="0" dirty="0">
                          <a:latin typeface="Arial"/>
                          <a:ea typeface="Arial"/>
                          <a:cs typeface="Times New Roman"/>
                        </a:rPr>
                        <a:t> </a:t>
                      </a:r>
                      <a:endParaRPr lang="en-US" sz="9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Arial"/>
                          <a:cs typeface="Times New Roman"/>
                        </a:rPr>
                        <a:t>Latin America Video: Economics</a:t>
                      </a:r>
                    </a:p>
                    <a:p>
                      <a:pPr marL="0" marR="0">
                        <a:lnSpc>
                          <a:spcPct val="115000"/>
                        </a:lnSpc>
                        <a:spcBef>
                          <a:spcPts val="0"/>
                        </a:spcBef>
                        <a:spcAft>
                          <a:spcPts val="0"/>
                        </a:spcAft>
                      </a:pPr>
                      <a:r>
                        <a:rPr lang="en-US" sz="900" dirty="0">
                          <a:latin typeface="Barlow"/>
                          <a:ea typeface="Barlow"/>
                          <a:cs typeface="Barlow"/>
                        </a:rPr>
                        <a:t>Textbook p.358, 384,412,423</a:t>
                      </a:r>
                      <a:endParaRPr lang="en-US" sz="900" dirty="0">
                        <a:latin typeface="Barlow"/>
                        <a:ea typeface="Arial"/>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Latin America Project (MLK/LAL</a:t>
                      </a:r>
                      <a:endParaRPr lang="en-US" sz="900" dirty="0">
                        <a:latin typeface="Barlow"/>
                        <a:ea typeface="Arial"/>
                        <a:cs typeface="Times New Roman"/>
                      </a:endParaRPr>
                    </a:p>
                    <a:p>
                      <a:pPr marL="0" marR="0">
                        <a:lnSpc>
                          <a:spcPct val="115000"/>
                        </a:lnSpc>
                        <a:spcBef>
                          <a:spcPts val="0"/>
                        </a:spcBef>
                        <a:spcAft>
                          <a:spcPts val="0"/>
                        </a:spcAft>
                      </a:pPr>
                      <a:r>
                        <a:rPr lang="en-US" sz="900" dirty="0">
                          <a:latin typeface="Arial"/>
                          <a:ea typeface="Arial"/>
                          <a:cs typeface="Times New Roman"/>
                        </a:rPr>
                        <a:t>Reassess/Relearn</a:t>
                      </a:r>
                      <a:r>
                        <a:rPr lang="en-US" sz="900" baseline="0" dirty="0">
                          <a:latin typeface="Arial"/>
                          <a:ea typeface="Arial"/>
                          <a:cs typeface="Times New Roman"/>
                        </a:rPr>
                        <a:t> </a:t>
                      </a:r>
                      <a:endParaRPr lang="en-US" sz="900" dirty="0">
                        <a:latin typeface="Arial"/>
                        <a:ea typeface="Arial"/>
                        <a:cs typeface="Times New Roman"/>
                      </a:endParaRPr>
                    </a:p>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Textbook p.358, 384,412,423</a:t>
                      </a:r>
                      <a:endParaRPr lang="en-US" sz="900" dirty="0">
                        <a:latin typeface="Barlow"/>
                        <a:ea typeface="Arial"/>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Latin America Project (MLK/LAL</a:t>
                      </a:r>
                      <a:endParaRPr lang="en-US" sz="900" dirty="0">
                        <a:latin typeface="Barlow"/>
                        <a:ea typeface="Arial"/>
                        <a:cs typeface="Times New Roman"/>
                      </a:endParaRPr>
                    </a:p>
                    <a:p>
                      <a:pPr marL="0" marR="0">
                        <a:lnSpc>
                          <a:spcPct val="115000"/>
                        </a:lnSpc>
                        <a:spcBef>
                          <a:spcPts val="0"/>
                        </a:spcBef>
                        <a:spcAft>
                          <a:spcPts val="0"/>
                        </a:spcAft>
                      </a:pPr>
                      <a:r>
                        <a:rPr lang="en-US" sz="900" dirty="0">
                          <a:latin typeface="Arial"/>
                          <a:ea typeface="Arial"/>
                          <a:cs typeface="Times New Roman"/>
                        </a:rPr>
                        <a:t>Reassess/Relearn</a:t>
                      </a:r>
                      <a:r>
                        <a:rPr lang="en-US" sz="900" baseline="0" dirty="0">
                          <a:latin typeface="Arial"/>
                          <a:ea typeface="Arial"/>
                          <a:cs typeface="Times New Roman"/>
                        </a:rPr>
                        <a:t> </a:t>
                      </a:r>
                      <a:endParaRPr lang="en-US" sz="900" dirty="0">
                        <a:latin typeface="Arial"/>
                        <a:ea typeface="Arial"/>
                        <a:cs typeface="Times New Roman"/>
                      </a:endParaRPr>
                    </a:p>
                    <a:p>
                      <a:pPr marL="0" marR="0">
                        <a:lnSpc>
                          <a:spcPct val="115000"/>
                        </a:lnSpc>
                        <a:spcBef>
                          <a:spcPts val="0"/>
                        </a:spcBef>
                        <a:spcAft>
                          <a:spcPts val="0"/>
                        </a:spcAft>
                      </a:pPr>
                      <a:endParaRPr lang="en-US" sz="9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Textbook/ Cloze Notes</a:t>
                      </a:r>
                      <a:endParaRPr lang="en-US" sz="900" dirty="0">
                        <a:latin typeface="Barlow"/>
                        <a:ea typeface="Arial"/>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Latin America Project (MLK/LAL</a:t>
                      </a:r>
                      <a:endParaRPr lang="en-US" sz="900" dirty="0">
                        <a:latin typeface="Barlow"/>
                        <a:ea typeface="Arial"/>
                        <a:cs typeface="Times New Roman"/>
                      </a:endParaRPr>
                    </a:p>
                    <a:p>
                      <a:pPr marL="0" marR="0">
                        <a:lnSpc>
                          <a:spcPct val="115000"/>
                        </a:lnSpc>
                        <a:spcBef>
                          <a:spcPts val="0"/>
                        </a:spcBef>
                        <a:spcAft>
                          <a:spcPts val="0"/>
                        </a:spcAft>
                      </a:pPr>
                      <a:r>
                        <a:rPr lang="en-US" sz="900" dirty="0">
                          <a:latin typeface="Arial"/>
                          <a:ea typeface="Arial"/>
                          <a:cs typeface="Times New Roman"/>
                        </a:rPr>
                        <a:t>Reassess/Relearn</a:t>
                      </a:r>
                      <a:r>
                        <a:rPr lang="en-US" sz="900" baseline="0" dirty="0">
                          <a:latin typeface="Arial"/>
                          <a:ea typeface="Arial"/>
                          <a:cs typeface="Times New Roman"/>
                        </a:rPr>
                        <a:t> </a:t>
                      </a:r>
                      <a:endParaRPr lang="en-US" sz="900" dirty="0">
                        <a:latin typeface="Arial"/>
                        <a:ea typeface="Arial"/>
                        <a:cs typeface="Times New Roman"/>
                      </a:endParaRPr>
                    </a:p>
                    <a:p>
                      <a:pPr marL="0" marR="0">
                        <a:lnSpc>
                          <a:spcPct val="115000"/>
                        </a:lnSpc>
                        <a:spcBef>
                          <a:spcPts val="0"/>
                        </a:spcBef>
                        <a:spcAft>
                          <a:spcPts val="0"/>
                        </a:spcAft>
                      </a:pPr>
                      <a:endParaRPr lang="en-US" sz="9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Textbook/ Cloze Notes</a:t>
                      </a:r>
                      <a:endParaRPr lang="en-US" sz="900" dirty="0">
                        <a:latin typeface="Barlow"/>
                        <a:ea typeface="Arial"/>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latin typeface="Barlow"/>
                          <a:ea typeface="Barlow"/>
                          <a:cs typeface="Barlow"/>
                        </a:rPr>
                        <a:t>Latin America Project (MLK/LAL</a:t>
                      </a:r>
                      <a:endParaRPr lang="en-US" sz="900" dirty="0">
                        <a:latin typeface="Barlow"/>
                        <a:ea typeface="Arial"/>
                        <a:cs typeface="Times New Roman"/>
                      </a:endParaRPr>
                    </a:p>
                    <a:p>
                      <a:pPr marL="0" marR="0">
                        <a:lnSpc>
                          <a:spcPct val="115000"/>
                        </a:lnSpc>
                        <a:spcBef>
                          <a:spcPts val="0"/>
                        </a:spcBef>
                        <a:spcAft>
                          <a:spcPts val="0"/>
                        </a:spcAft>
                      </a:pPr>
                      <a:r>
                        <a:rPr lang="en-US" sz="900" dirty="0">
                          <a:latin typeface="Arial"/>
                          <a:ea typeface="Arial"/>
                          <a:cs typeface="Times New Roman"/>
                        </a:rPr>
                        <a:t>Reassess/Relearn</a:t>
                      </a:r>
                      <a:r>
                        <a:rPr lang="en-US" sz="900" baseline="0" dirty="0">
                          <a:latin typeface="Arial"/>
                          <a:ea typeface="Arial"/>
                          <a:cs typeface="Times New Roman"/>
                        </a:rPr>
                        <a:t> </a:t>
                      </a:r>
                      <a:endParaRPr lang="en-US" sz="900" dirty="0">
                        <a:latin typeface="Arial"/>
                        <a:ea typeface="Arial"/>
                        <a:cs typeface="Times New Roman"/>
                      </a:endParaRPr>
                    </a:p>
                    <a:p>
                      <a:pPr marL="0" marR="0">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10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Closing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TOD</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Think-Pair-Share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TOD</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Arial"/>
                          <a:cs typeface="Times New Roman"/>
                        </a:rPr>
                        <a:t>Think-Pair-Share</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Group Discussion</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455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Minor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Test #2  Economic System</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Barlow"/>
                          <a:ea typeface="Barlow"/>
                          <a:cs typeface="Barlow"/>
                        </a:rPr>
                        <a:t>MLK/LAL</a:t>
                      </a:r>
                      <a:r>
                        <a:rPr lang="en-US" sz="900" baseline="0" dirty="0">
                          <a:latin typeface="Barlow"/>
                          <a:ea typeface="Barlow"/>
                          <a:cs typeface="Barlow"/>
                        </a:rPr>
                        <a:t> Project due</a:t>
                      </a: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455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Major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dot"/>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564554">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Current Relearning &amp; Reassessment Assignments (with due dates)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dot"/>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R&amp;</a:t>
                      </a:r>
                      <a:r>
                        <a:rPr lang="en-US" sz="900" baseline="0" dirty="0">
                          <a:latin typeface="Barlow"/>
                          <a:ea typeface="Barlow"/>
                          <a:cs typeface="Barlow"/>
                        </a:rPr>
                        <a:t>R for both Test #1 and Test #2 this week. </a:t>
                      </a:r>
                      <a:endParaRPr lang="en-US" sz="900" dirty="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6339">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Vocabulary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714013">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Upcoming Major Assignments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Social Studies Project (Latin American Country/Island) incorporate language, religion, resources, environmental issues, government, economy, and history.</a:t>
                      </a:r>
                      <a:endParaRPr lang="en-US" sz="1000" dirty="0">
                        <a:latin typeface="Arial"/>
                        <a:ea typeface="Arial"/>
                        <a:cs typeface="Times New Roman"/>
                      </a:endParaRPr>
                    </a:p>
                    <a:p>
                      <a:pPr marL="0" marR="0">
                        <a:lnSpc>
                          <a:spcPct val="115000"/>
                        </a:lnSpc>
                        <a:spcBef>
                          <a:spcPts val="0"/>
                        </a:spcBef>
                        <a:spcAft>
                          <a:spcPts val="0"/>
                        </a:spcAft>
                      </a:pPr>
                      <a:r>
                        <a:rPr lang="en-US" sz="900" dirty="0">
                          <a:latin typeface="Barlow"/>
                          <a:ea typeface="Barlow"/>
                          <a:cs typeface="Barlow"/>
                        </a:rPr>
                        <a:t>MLK/LAL Project: research paper and graphic organizer will be given to students</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daveruch.com/wp-content/uploads/Blank-Map-of-Central-and-South-America-320x377.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lank-Map-of-Central-and-South-America-320x377.jpg"/>
          <p:cNvPicPr>
            <a:picLocks noChangeAspect="1"/>
          </p:cNvPicPr>
          <p:nvPr/>
        </p:nvPicPr>
        <p:blipFill>
          <a:blip r:embed="rId3" cstate="print"/>
          <a:stretch>
            <a:fillRect/>
          </a:stretch>
        </p:blipFill>
        <p:spPr>
          <a:xfrm>
            <a:off x="1" y="0"/>
            <a:ext cx="7746393" cy="6844664"/>
          </a:xfrm>
          <a:prstGeom prst="rect">
            <a:avLst/>
          </a:prstGeom>
        </p:spPr>
      </p:pic>
      <p:sp>
        <p:nvSpPr>
          <p:cNvPr id="9" name="TextBox 8"/>
          <p:cNvSpPr txBox="1"/>
          <p:nvPr/>
        </p:nvSpPr>
        <p:spPr>
          <a:xfrm>
            <a:off x="3962400" y="3810000"/>
            <a:ext cx="609600" cy="381000"/>
          </a:xfrm>
          <a:prstGeom prst="rect">
            <a:avLst/>
          </a:prstGeom>
          <a:noFill/>
        </p:spPr>
        <p:txBody>
          <a:bodyPr wrap="square" rtlCol="0">
            <a:spAutoFit/>
          </a:bodyPr>
          <a:lstStyle/>
          <a:p>
            <a:r>
              <a:rPr lang="en-US" dirty="0"/>
              <a:t>K</a:t>
            </a:r>
          </a:p>
        </p:txBody>
      </p:sp>
      <p:sp>
        <p:nvSpPr>
          <p:cNvPr id="10" name="TextBox 9"/>
          <p:cNvSpPr txBox="1"/>
          <p:nvPr/>
        </p:nvSpPr>
        <p:spPr>
          <a:xfrm>
            <a:off x="1117600" y="685801"/>
            <a:ext cx="609600" cy="276999"/>
          </a:xfrm>
          <a:prstGeom prst="rect">
            <a:avLst/>
          </a:prstGeom>
          <a:noFill/>
        </p:spPr>
        <p:txBody>
          <a:bodyPr wrap="square" rtlCol="0">
            <a:spAutoFit/>
          </a:bodyPr>
          <a:lstStyle/>
          <a:p>
            <a:r>
              <a:rPr lang="en-US" sz="1200" dirty="0"/>
              <a:t>M</a:t>
            </a:r>
          </a:p>
        </p:txBody>
      </p:sp>
      <p:sp>
        <p:nvSpPr>
          <p:cNvPr id="11" name="TextBox 10"/>
          <p:cNvSpPr txBox="1"/>
          <p:nvPr/>
        </p:nvSpPr>
        <p:spPr>
          <a:xfrm>
            <a:off x="5384800" y="0"/>
            <a:ext cx="609600" cy="381000"/>
          </a:xfrm>
          <a:prstGeom prst="rect">
            <a:avLst/>
          </a:prstGeom>
          <a:noFill/>
        </p:spPr>
        <p:txBody>
          <a:bodyPr wrap="square" rtlCol="0">
            <a:spAutoFit/>
          </a:bodyPr>
          <a:lstStyle/>
          <a:p>
            <a:r>
              <a:rPr lang="en-US" dirty="0"/>
              <a:t>B</a:t>
            </a:r>
          </a:p>
        </p:txBody>
      </p:sp>
      <p:sp>
        <p:nvSpPr>
          <p:cNvPr id="12" name="TextBox 11"/>
          <p:cNvSpPr txBox="1"/>
          <p:nvPr/>
        </p:nvSpPr>
        <p:spPr>
          <a:xfrm>
            <a:off x="3556000" y="3429000"/>
            <a:ext cx="609600" cy="381000"/>
          </a:xfrm>
          <a:prstGeom prst="rect">
            <a:avLst/>
          </a:prstGeom>
          <a:noFill/>
        </p:spPr>
        <p:txBody>
          <a:bodyPr wrap="square" rtlCol="0">
            <a:spAutoFit/>
          </a:bodyPr>
          <a:lstStyle/>
          <a:p>
            <a:r>
              <a:rPr lang="en-US" dirty="0"/>
              <a:t>H</a:t>
            </a:r>
          </a:p>
        </p:txBody>
      </p:sp>
      <p:sp>
        <p:nvSpPr>
          <p:cNvPr id="13" name="TextBox 12"/>
          <p:cNvSpPr txBox="1"/>
          <p:nvPr/>
        </p:nvSpPr>
        <p:spPr>
          <a:xfrm>
            <a:off x="4775200" y="2971800"/>
            <a:ext cx="609600" cy="381000"/>
          </a:xfrm>
          <a:prstGeom prst="rect">
            <a:avLst/>
          </a:prstGeom>
          <a:noFill/>
        </p:spPr>
        <p:txBody>
          <a:bodyPr wrap="square" rtlCol="0">
            <a:spAutoFit/>
          </a:bodyPr>
          <a:lstStyle/>
          <a:p>
            <a:r>
              <a:rPr lang="en-US" dirty="0"/>
              <a:t>G</a:t>
            </a:r>
          </a:p>
        </p:txBody>
      </p:sp>
      <p:sp>
        <p:nvSpPr>
          <p:cNvPr id="14" name="TextBox 13"/>
          <p:cNvSpPr txBox="1"/>
          <p:nvPr/>
        </p:nvSpPr>
        <p:spPr>
          <a:xfrm>
            <a:off x="5486400" y="2743200"/>
            <a:ext cx="609600" cy="381000"/>
          </a:xfrm>
          <a:prstGeom prst="rect">
            <a:avLst/>
          </a:prstGeom>
          <a:noFill/>
        </p:spPr>
        <p:txBody>
          <a:bodyPr wrap="square" rtlCol="0">
            <a:spAutoFit/>
          </a:bodyPr>
          <a:lstStyle/>
          <a:p>
            <a:r>
              <a:rPr lang="en-US" dirty="0"/>
              <a:t>F</a:t>
            </a:r>
          </a:p>
        </p:txBody>
      </p:sp>
      <p:sp>
        <p:nvSpPr>
          <p:cNvPr id="15" name="TextBox 14"/>
          <p:cNvSpPr txBox="1"/>
          <p:nvPr/>
        </p:nvSpPr>
        <p:spPr>
          <a:xfrm>
            <a:off x="2743200" y="1905000"/>
            <a:ext cx="609600" cy="381000"/>
          </a:xfrm>
          <a:prstGeom prst="rect">
            <a:avLst/>
          </a:prstGeom>
          <a:noFill/>
        </p:spPr>
        <p:txBody>
          <a:bodyPr wrap="square" rtlCol="0">
            <a:spAutoFit/>
          </a:bodyPr>
          <a:lstStyle/>
          <a:p>
            <a:r>
              <a:rPr lang="en-US" dirty="0"/>
              <a:t>e</a:t>
            </a:r>
          </a:p>
        </p:txBody>
      </p:sp>
      <p:sp>
        <p:nvSpPr>
          <p:cNvPr id="16" name="TextBox 15"/>
          <p:cNvSpPr txBox="1"/>
          <p:nvPr/>
        </p:nvSpPr>
        <p:spPr>
          <a:xfrm>
            <a:off x="2133600" y="533400"/>
            <a:ext cx="609600" cy="381000"/>
          </a:xfrm>
          <a:prstGeom prst="rect">
            <a:avLst/>
          </a:prstGeom>
          <a:noFill/>
        </p:spPr>
        <p:txBody>
          <a:bodyPr wrap="square" rtlCol="0">
            <a:spAutoFit/>
          </a:bodyPr>
          <a:lstStyle/>
          <a:p>
            <a:r>
              <a:rPr lang="en-US" dirty="0"/>
              <a:t>D</a:t>
            </a:r>
          </a:p>
        </p:txBody>
      </p:sp>
      <p:sp>
        <p:nvSpPr>
          <p:cNvPr id="17" name="TextBox 16"/>
          <p:cNvSpPr txBox="1"/>
          <p:nvPr/>
        </p:nvSpPr>
        <p:spPr>
          <a:xfrm>
            <a:off x="2946400" y="1219200"/>
            <a:ext cx="609600" cy="381000"/>
          </a:xfrm>
          <a:prstGeom prst="rect">
            <a:avLst/>
          </a:prstGeom>
          <a:noFill/>
        </p:spPr>
        <p:txBody>
          <a:bodyPr wrap="square" rtlCol="0">
            <a:spAutoFit/>
          </a:bodyPr>
          <a:lstStyle/>
          <a:p>
            <a:r>
              <a:rPr lang="en-US" dirty="0"/>
              <a:t>C</a:t>
            </a:r>
          </a:p>
        </p:txBody>
      </p:sp>
      <p:sp>
        <p:nvSpPr>
          <p:cNvPr id="18" name="TextBox 17"/>
          <p:cNvSpPr txBox="1"/>
          <p:nvPr/>
        </p:nvSpPr>
        <p:spPr>
          <a:xfrm>
            <a:off x="4064000" y="4267200"/>
            <a:ext cx="406400" cy="381000"/>
          </a:xfrm>
          <a:prstGeom prst="rect">
            <a:avLst/>
          </a:prstGeom>
          <a:noFill/>
        </p:spPr>
        <p:txBody>
          <a:bodyPr wrap="square" rtlCol="0">
            <a:spAutoFit/>
          </a:bodyPr>
          <a:lstStyle/>
          <a:p>
            <a:r>
              <a:rPr lang="en-US" dirty="0"/>
              <a:t>6</a:t>
            </a:r>
          </a:p>
        </p:txBody>
      </p:sp>
      <p:sp>
        <p:nvSpPr>
          <p:cNvPr id="19" name="TextBox 18"/>
          <p:cNvSpPr txBox="1"/>
          <p:nvPr/>
        </p:nvSpPr>
        <p:spPr>
          <a:xfrm>
            <a:off x="4368800" y="1828800"/>
            <a:ext cx="406400" cy="381000"/>
          </a:xfrm>
          <a:prstGeom prst="rect">
            <a:avLst/>
          </a:prstGeom>
          <a:noFill/>
        </p:spPr>
        <p:txBody>
          <a:bodyPr wrap="square" rtlCol="0">
            <a:spAutoFit/>
          </a:bodyPr>
          <a:lstStyle/>
          <a:p>
            <a:r>
              <a:rPr lang="en-US" dirty="0"/>
              <a:t>5</a:t>
            </a:r>
          </a:p>
        </p:txBody>
      </p:sp>
      <p:sp>
        <p:nvSpPr>
          <p:cNvPr id="20" name="TextBox 19"/>
          <p:cNvSpPr txBox="1"/>
          <p:nvPr/>
        </p:nvSpPr>
        <p:spPr>
          <a:xfrm>
            <a:off x="3454400" y="2057400"/>
            <a:ext cx="406400" cy="381000"/>
          </a:xfrm>
          <a:prstGeom prst="rect">
            <a:avLst/>
          </a:prstGeom>
          <a:noFill/>
        </p:spPr>
        <p:txBody>
          <a:bodyPr wrap="square" rtlCol="0">
            <a:spAutoFit/>
          </a:bodyPr>
          <a:lstStyle/>
          <a:p>
            <a:r>
              <a:rPr lang="en-US" dirty="0"/>
              <a:t>4</a:t>
            </a:r>
          </a:p>
        </p:txBody>
      </p:sp>
      <p:sp>
        <p:nvSpPr>
          <p:cNvPr id="21" name="TextBox 20"/>
          <p:cNvSpPr txBox="1"/>
          <p:nvPr/>
        </p:nvSpPr>
        <p:spPr>
          <a:xfrm>
            <a:off x="2844800" y="1600200"/>
            <a:ext cx="406400" cy="381000"/>
          </a:xfrm>
          <a:prstGeom prst="rect">
            <a:avLst/>
          </a:prstGeom>
          <a:noFill/>
        </p:spPr>
        <p:txBody>
          <a:bodyPr wrap="square" rtlCol="0">
            <a:spAutoFit/>
          </a:bodyPr>
          <a:lstStyle/>
          <a:p>
            <a:r>
              <a:rPr lang="en-US" dirty="0"/>
              <a:t>3</a:t>
            </a:r>
          </a:p>
        </p:txBody>
      </p:sp>
      <p:sp>
        <p:nvSpPr>
          <p:cNvPr id="22" name="TextBox 21"/>
          <p:cNvSpPr txBox="1"/>
          <p:nvPr/>
        </p:nvSpPr>
        <p:spPr>
          <a:xfrm>
            <a:off x="3251200" y="685800"/>
            <a:ext cx="406400" cy="381000"/>
          </a:xfrm>
          <a:prstGeom prst="rect">
            <a:avLst/>
          </a:prstGeom>
          <a:noFill/>
        </p:spPr>
        <p:txBody>
          <a:bodyPr wrap="square" rtlCol="0">
            <a:spAutoFit/>
          </a:bodyPr>
          <a:lstStyle/>
          <a:p>
            <a:r>
              <a:rPr lang="en-US" dirty="0"/>
              <a:t>2</a:t>
            </a:r>
          </a:p>
        </p:txBody>
      </p:sp>
      <p:sp>
        <p:nvSpPr>
          <p:cNvPr id="23" name="TextBox 22"/>
          <p:cNvSpPr txBox="1"/>
          <p:nvPr/>
        </p:nvSpPr>
        <p:spPr>
          <a:xfrm>
            <a:off x="914400" y="381000"/>
            <a:ext cx="406400" cy="381000"/>
          </a:xfrm>
          <a:prstGeom prst="rect">
            <a:avLst/>
          </a:prstGeom>
          <a:noFill/>
        </p:spPr>
        <p:txBody>
          <a:bodyPr wrap="square" rtlCol="0">
            <a:spAutoFit/>
          </a:bodyPr>
          <a:lstStyle/>
          <a:p>
            <a:r>
              <a:rPr lang="en-US" dirty="0"/>
              <a:t>1</a:t>
            </a:r>
          </a:p>
        </p:txBody>
      </p:sp>
      <p:sp>
        <p:nvSpPr>
          <p:cNvPr id="24" name="TextBox 23"/>
          <p:cNvSpPr txBox="1"/>
          <p:nvPr/>
        </p:nvSpPr>
        <p:spPr>
          <a:xfrm>
            <a:off x="6197600" y="3124200"/>
            <a:ext cx="406400" cy="381000"/>
          </a:xfrm>
          <a:prstGeom prst="rect">
            <a:avLst/>
          </a:prstGeom>
          <a:noFill/>
        </p:spPr>
        <p:txBody>
          <a:bodyPr wrap="square" rtlCol="0">
            <a:spAutoFit/>
          </a:bodyPr>
          <a:lstStyle/>
          <a:p>
            <a:r>
              <a:rPr lang="en-US" dirty="0"/>
              <a:t>7</a:t>
            </a:r>
          </a:p>
        </p:txBody>
      </p:sp>
      <p:sp>
        <p:nvSpPr>
          <p:cNvPr id="25" name="Freeform 24"/>
          <p:cNvSpPr/>
          <p:nvPr/>
        </p:nvSpPr>
        <p:spPr>
          <a:xfrm>
            <a:off x="3460955" y="2713703"/>
            <a:ext cx="2635045" cy="840658"/>
          </a:xfrm>
          <a:custGeom>
            <a:avLst/>
            <a:gdLst>
              <a:gd name="connsiteX0" fmla="*/ 1976284 w 1976284"/>
              <a:gd name="connsiteY0" fmla="*/ 29497 h 840658"/>
              <a:gd name="connsiteX1" fmla="*/ 1932039 w 1976284"/>
              <a:gd name="connsiteY1" fmla="*/ 58994 h 840658"/>
              <a:gd name="connsiteX2" fmla="*/ 1828800 w 1976284"/>
              <a:gd name="connsiteY2" fmla="*/ 14749 h 840658"/>
              <a:gd name="connsiteX3" fmla="*/ 1784555 w 1976284"/>
              <a:gd name="connsiteY3" fmla="*/ 0 h 840658"/>
              <a:gd name="connsiteX4" fmla="*/ 1740310 w 1976284"/>
              <a:gd name="connsiteY4" fmla="*/ 44245 h 840658"/>
              <a:gd name="connsiteX5" fmla="*/ 1651819 w 1976284"/>
              <a:gd name="connsiteY5" fmla="*/ 14749 h 840658"/>
              <a:gd name="connsiteX6" fmla="*/ 1548581 w 1976284"/>
              <a:gd name="connsiteY6" fmla="*/ 88491 h 840658"/>
              <a:gd name="connsiteX7" fmla="*/ 1504336 w 1976284"/>
              <a:gd name="connsiteY7" fmla="*/ 73742 h 840658"/>
              <a:gd name="connsiteX8" fmla="*/ 1415845 w 1976284"/>
              <a:gd name="connsiteY8" fmla="*/ 117987 h 840658"/>
              <a:gd name="connsiteX9" fmla="*/ 1371600 w 1976284"/>
              <a:gd name="connsiteY9" fmla="*/ 88491 h 840658"/>
              <a:gd name="connsiteX10" fmla="*/ 1327355 w 1976284"/>
              <a:gd name="connsiteY10" fmla="*/ 117987 h 840658"/>
              <a:gd name="connsiteX11" fmla="*/ 1297858 w 1976284"/>
              <a:gd name="connsiteY11" fmla="*/ 162232 h 840658"/>
              <a:gd name="connsiteX12" fmla="*/ 1209368 w 1976284"/>
              <a:gd name="connsiteY12" fmla="*/ 191729 h 840658"/>
              <a:gd name="connsiteX13" fmla="*/ 1135626 w 1976284"/>
              <a:gd name="connsiteY13" fmla="*/ 176981 h 840658"/>
              <a:gd name="connsiteX14" fmla="*/ 1047136 w 1976284"/>
              <a:gd name="connsiteY14" fmla="*/ 206478 h 840658"/>
              <a:gd name="connsiteX15" fmla="*/ 914400 w 1976284"/>
              <a:gd name="connsiteY15" fmla="*/ 162232 h 840658"/>
              <a:gd name="connsiteX16" fmla="*/ 870155 w 1976284"/>
              <a:gd name="connsiteY16" fmla="*/ 147484 h 840658"/>
              <a:gd name="connsiteX17" fmla="*/ 825910 w 1976284"/>
              <a:gd name="connsiteY17" fmla="*/ 176981 h 840658"/>
              <a:gd name="connsiteX18" fmla="*/ 766916 w 1976284"/>
              <a:gd name="connsiteY18" fmla="*/ 265471 h 840658"/>
              <a:gd name="connsiteX19" fmla="*/ 722671 w 1976284"/>
              <a:gd name="connsiteY19" fmla="*/ 294968 h 840658"/>
              <a:gd name="connsiteX20" fmla="*/ 707923 w 1976284"/>
              <a:gd name="connsiteY20" fmla="*/ 339213 h 840658"/>
              <a:gd name="connsiteX21" fmla="*/ 619432 w 1976284"/>
              <a:gd name="connsiteY21" fmla="*/ 294968 h 840658"/>
              <a:gd name="connsiteX22" fmla="*/ 575187 w 1976284"/>
              <a:gd name="connsiteY22" fmla="*/ 309716 h 840658"/>
              <a:gd name="connsiteX23" fmla="*/ 486697 w 1976284"/>
              <a:gd name="connsiteY23" fmla="*/ 368710 h 840658"/>
              <a:gd name="connsiteX24" fmla="*/ 442452 w 1976284"/>
              <a:gd name="connsiteY24" fmla="*/ 353962 h 840658"/>
              <a:gd name="connsiteX25" fmla="*/ 309716 w 1976284"/>
              <a:gd name="connsiteY25" fmla="*/ 280220 h 840658"/>
              <a:gd name="connsiteX26" fmla="*/ 250723 w 1976284"/>
              <a:gd name="connsiteY26" fmla="*/ 309716 h 840658"/>
              <a:gd name="connsiteX27" fmla="*/ 206478 w 1976284"/>
              <a:gd name="connsiteY27" fmla="*/ 339213 h 840658"/>
              <a:gd name="connsiteX28" fmla="*/ 147484 w 1976284"/>
              <a:gd name="connsiteY28" fmla="*/ 324465 h 840658"/>
              <a:gd name="connsiteX29" fmla="*/ 73742 w 1976284"/>
              <a:gd name="connsiteY29" fmla="*/ 339213 h 840658"/>
              <a:gd name="connsiteX30" fmla="*/ 29497 w 1976284"/>
              <a:gd name="connsiteY30" fmla="*/ 427703 h 840658"/>
              <a:gd name="connsiteX31" fmla="*/ 44245 w 1976284"/>
              <a:gd name="connsiteY31" fmla="*/ 471949 h 840658"/>
              <a:gd name="connsiteX32" fmla="*/ 73742 w 1976284"/>
              <a:gd name="connsiteY32" fmla="*/ 516194 h 840658"/>
              <a:gd name="connsiteX33" fmla="*/ 44245 w 1976284"/>
              <a:gd name="connsiteY33" fmla="*/ 560439 h 840658"/>
              <a:gd name="connsiteX34" fmla="*/ 29497 w 1976284"/>
              <a:gd name="connsiteY34" fmla="*/ 707923 h 840658"/>
              <a:gd name="connsiteX35" fmla="*/ 44245 w 1976284"/>
              <a:gd name="connsiteY35" fmla="*/ 752168 h 840658"/>
              <a:gd name="connsiteX36" fmla="*/ 14749 w 1976284"/>
              <a:gd name="connsiteY36" fmla="*/ 796413 h 840658"/>
              <a:gd name="connsiteX37" fmla="*/ 0 w 1976284"/>
              <a:gd name="connsiteY37"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284" h="840658">
                <a:moveTo>
                  <a:pt x="1976284" y="29497"/>
                </a:moveTo>
                <a:cubicBezTo>
                  <a:pt x="1961536" y="39329"/>
                  <a:pt x="1949586" y="56487"/>
                  <a:pt x="1932039" y="58994"/>
                </a:cubicBezTo>
                <a:cubicBezTo>
                  <a:pt x="1884294" y="65815"/>
                  <a:pt x="1865037" y="32868"/>
                  <a:pt x="1828800" y="14749"/>
                </a:cubicBezTo>
                <a:cubicBezTo>
                  <a:pt x="1814895" y="7797"/>
                  <a:pt x="1799303" y="4916"/>
                  <a:pt x="1784555" y="0"/>
                </a:cubicBezTo>
                <a:cubicBezTo>
                  <a:pt x="1769807" y="14748"/>
                  <a:pt x="1761040" y="41942"/>
                  <a:pt x="1740310" y="44245"/>
                </a:cubicBezTo>
                <a:cubicBezTo>
                  <a:pt x="1709408" y="47679"/>
                  <a:pt x="1651819" y="14749"/>
                  <a:pt x="1651819" y="14749"/>
                </a:cubicBezTo>
                <a:cubicBezTo>
                  <a:pt x="1616385" y="121052"/>
                  <a:pt x="1651208" y="114148"/>
                  <a:pt x="1548581" y="88491"/>
                </a:cubicBezTo>
                <a:cubicBezTo>
                  <a:pt x="1533499" y="84720"/>
                  <a:pt x="1519084" y="78658"/>
                  <a:pt x="1504336" y="73742"/>
                </a:cubicBezTo>
                <a:cubicBezTo>
                  <a:pt x="1488928" y="84014"/>
                  <a:pt x="1440270" y="122058"/>
                  <a:pt x="1415845" y="117987"/>
                </a:cubicBezTo>
                <a:cubicBezTo>
                  <a:pt x="1398361" y="115073"/>
                  <a:pt x="1386348" y="98323"/>
                  <a:pt x="1371600" y="88491"/>
                </a:cubicBezTo>
                <a:cubicBezTo>
                  <a:pt x="1356852" y="98323"/>
                  <a:pt x="1339889" y="105453"/>
                  <a:pt x="1327355" y="117987"/>
                </a:cubicBezTo>
                <a:cubicBezTo>
                  <a:pt x="1314821" y="130521"/>
                  <a:pt x="1312889" y="152838"/>
                  <a:pt x="1297858" y="162232"/>
                </a:cubicBezTo>
                <a:cubicBezTo>
                  <a:pt x="1271492" y="178711"/>
                  <a:pt x="1209368" y="191729"/>
                  <a:pt x="1209368" y="191729"/>
                </a:cubicBezTo>
                <a:cubicBezTo>
                  <a:pt x="1184787" y="186813"/>
                  <a:pt x="1160590" y="174711"/>
                  <a:pt x="1135626" y="176981"/>
                </a:cubicBezTo>
                <a:cubicBezTo>
                  <a:pt x="1104661" y="179796"/>
                  <a:pt x="1047136" y="206478"/>
                  <a:pt x="1047136" y="206478"/>
                </a:cubicBezTo>
                <a:lnTo>
                  <a:pt x="914400" y="162232"/>
                </a:lnTo>
                <a:lnTo>
                  <a:pt x="870155" y="147484"/>
                </a:lnTo>
                <a:cubicBezTo>
                  <a:pt x="855407" y="157316"/>
                  <a:pt x="837582" y="163641"/>
                  <a:pt x="825910" y="176981"/>
                </a:cubicBezTo>
                <a:cubicBezTo>
                  <a:pt x="802565" y="203660"/>
                  <a:pt x="796413" y="245806"/>
                  <a:pt x="766916" y="265471"/>
                </a:cubicBezTo>
                <a:lnTo>
                  <a:pt x="722671" y="294968"/>
                </a:lnTo>
                <a:cubicBezTo>
                  <a:pt x="717755" y="309716"/>
                  <a:pt x="721828" y="332260"/>
                  <a:pt x="707923" y="339213"/>
                </a:cubicBezTo>
                <a:cubicBezTo>
                  <a:pt x="690477" y="347936"/>
                  <a:pt x="626883" y="299935"/>
                  <a:pt x="619432" y="294968"/>
                </a:cubicBezTo>
                <a:cubicBezTo>
                  <a:pt x="604684" y="299884"/>
                  <a:pt x="588777" y="302166"/>
                  <a:pt x="575187" y="309716"/>
                </a:cubicBezTo>
                <a:cubicBezTo>
                  <a:pt x="544198" y="326932"/>
                  <a:pt x="486697" y="368710"/>
                  <a:pt x="486697" y="368710"/>
                </a:cubicBezTo>
                <a:cubicBezTo>
                  <a:pt x="471949" y="363794"/>
                  <a:pt x="456042" y="361512"/>
                  <a:pt x="442452" y="353962"/>
                </a:cubicBezTo>
                <a:cubicBezTo>
                  <a:pt x="290313" y="269441"/>
                  <a:pt x="409831" y="313591"/>
                  <a:pt x="309716" y="280220"/>
                </a:cubicBezTo>
                <a:cubicBezTo>
                  <a:pt x="290052" y="290052"/>
                  <a:pt x="269812" y="298808"/>
                  <a:pt x="250723" y="309716"/>
                </a:cubicBezTo>
                <a:cubicBezTo>
                  <a:pt x="235333" y="318510"/>
                  <a:pt x="224025" y="336706"/>
                  <a:pt x="206478" y="339213"/>
                </a:cubicBezTo>
                <a:cubicBezTo>
                  <a:pt x="186412" y="342080"/>
                  <a:pt x="167149" y="329381"/>
                  <a:pt x="147484" y="324465"/>
                </a:cubicBezTo>
                <a:cubicBezTo>
                  <a:pt x="122903" y="329381"/>
                  <a:pt x="95507" y="326776"/>
                  <a:pt x="73742" y="339213"/>
                </a:cubicBezTo>
                <a:cubicBezTo>
                  <a:pt x="50196" y="352667"/>
                  <a:pt x="37067" y="404992"/>
                  <a:pt x="29497" y="427703"/>
                </a:cubicBezTo>
                <a:cubicBezTo>
                  <a:pt x="34413" y="442452"/>
                  <a:pt x="37293" y="458044"/>
                  <a:pt x="44245" y="471949"/>
                </a:cubicBezTo>
                <a:cubicBezTo>
                  <a:pt x="52172" y="487803"/>
                  <a:pt x="73742" y="498469"/>
                  <a:pt x="73742" y="516194"/>
                </a:cubicBezTo>
                <a:cubicBezTo>
                  <a:pt x="73742" y="533919"/>
                  <a:pt x="54077" y="545691"/>
                  <a:pt x="44245" y="560439"/>
                </a:cubicBezTo>
                <a:cubicBezTo>
                  <a:pt x="10969" y="660268"/>
                  <a:pt x="5494" y="623909"/>
                  <a:pt x="29497" y="707923"/>
                </a:cubicBezTo>
                <a:cubicBezTo>
                  <a:pt x="33768" y="722871"/>
                  <a:pt x="39329" y="737420"/>
                  <a:pt x="44245" y="752168"/>
                </a:cubicBezTo>
                <a:cubicBezTo>
                  <a:pt x="34413" y="766916"/>
                  <a:pt x="22676" y="780559"/>
                  <a:pt x="14749" y="796413"/>
                </a:cubicBezTo>
                <a:cubicBezTo>
                  <a:pt x="7797" y="810318"/>
                  <a:pt x="0" y="840658"/>
                  <a:pt x="0" y="84065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23303" y="2300748"/>
            <a:ext cx="1101213" cy="3878826"/>
          </a:xfrm>
          <a:custGeom>
            <a:avLst/>
            <a:gdLst>
              <a:gd name="connsiteX0" fmla="*/ 132736 w 825910"/>
              <a:gd name="connsiteY0" fmla="*/ 0 h 3878826"/>
              <a:gd name="connsiteX1" fmla="*/ 117988 w 825910"/>
              <a:gd name="connsiteY1" fmla="*/ 58994 h 3878826"/>
              <a:gd name="connsiteX2" fmla="*/ 103239 w 825910"/>
              <a:gd name="connsiteY2" fmla="*/ 132736 h 3878826"/>
              <a:gd name="connsiteX3" fmla="*/ 58994 w 825910"/>
              <a:gd name="connsiteY3" fmla="*/ 162233 h 3878826"/>
              <a:gd name="connsiteX4" fmla="*/ 88491 w 825910"/>
              <a:gd name="connsiteY4" fmla="*/ 265471 h 3878826"/>
              <a:gd name="connsiteX5" fmla="*/ 132736 w 825910"/>
              <a:gd name="connsiteY5" fmla="*/ 280220 h 3878826"/>
              <a:gd name="connsiteX6" fmla="*/ 88491 w 825910"/>
              <a:gd name="connsiteY6" fmla="*/ 294968 h 3878826"/>
              <a:gd name="connsiteX7" fmla="*/ 29497 w 825910"/>
              <a:gd name="connsiteY7" fmla="*/ 383458 h 3878826"/>
              <a:gd name="connsiteX8" fmla="*/ 44246 w 825910"/>
              <a:gd name="connsiteY8" fmla="*/ 427704 h 3878826"/>
              <a:gd name="connsiteX9" fmla="*/ 73742 w 825910"/>
              <a:gd name="connsiteY9" fmla="*/ 471949 h 3878826"/>
              <a:gd name="connsiteX10" fmla="*/ 29497 w 825910"/>
              <a:gd name="connsiteY10" fmla="*/ 501446 h 3878826"/>
              <a:gd name="connsiteX11" fmla="*/ 14749 w 825910"/>
              <a:gd name="connsiteY11" fmla="*/ 545691 h 3878826"/>
              <a:gd name="connsiteX12" fmla="*/ 44246 w 825910"/>
              <a:gd name="connsiteY12" fmla="*/ 663678 h 3878826"/>
              <a:gd name="connsiteX13" fmla="*/ 29497 w 825910"/>
              <a:gd name="connsiteY13" fmla="*/ 707923 h 3878826"/>
              <a:gd name="connsiteX14" fmla="*/ 0 w 825910"/>
              <a:gd name="connsiteY14" fmla="*/ 752168 h 3878826"/>
              <a:gd name="connsiteX15" fmla="*/ 29497 w 825910"/>
              <a:gd name="connsiteY15" fmla="*/ 840658 h 3878826"/>
              <a:gd name="connsiteX16" fmla="*/ 73742 w 825910"/>
              <a:gd name="connsiteY16" fmla="*/ 929149 h 3878826"/>
              <a:gd name="connsiteX17" fmla="*/ 58994 w 825910"/>
              <a:gd name="connsiteY17" fmla="*/ 1017639 h 3878826"/>
              <a:gd name="connsiteX18" fmla="*/ 103239 w 825910"/>
              <a:gd name="connsiteY18" fmla="*/ 1032387 h 3878826"/>
              <a:gd name="connsiteX19" fmla="*/ 132736 w 825910"/>
              <a:gd name="connsiteY19" fmla="*/ 1076633 h 3878826"/>
              <a:gd name="connsiteX20" fmla="*/ 147484 w 825910"/>
              <a:gd name="connsiteY20" fmla="*/ 1120878 h 3878826"/>
              <a:gd name="connsiteX21" fmla="*/ 235975 w 825910"/>
              <a:gd name="connsiteY21" fmla="*/ 1150375 h 3878826"/>
              <a:gd name="connsiteX22" fmla="*/ 250723 w 825910"/>
              <a:gd name="connsiteY22" fmla="*/ 1194620 h 3878826"/>
              <a:gd name="connsiteX23" fmla="*/ 294968 w 825910"/>
              <a:gd name="connsiteY23" fmla="*/ 1224117 h 3878826"/>
              <a:gd name="connsiteX24" fmla="*/ 280220 w 825910"/>
              <a:gd name="connsiteY24" fmla="*/ 1268362 h 3878826"/>
              <a:gd name="connsiteX25" fmla="*/ 294968 w 825910"/>
              <a:gd name="connsiteY25" fmla="*/ 1327355 h 3878826"/>
              <a:gd name="connsiteX26" fmla="*/ 368710 w 825910"/>
              <a:gd name="connsiteY26" fmla="*/ 1342104 h 3878826"/>
              <a:gd name="connsiteX27" fmla="*/ 412955 w 825910"/>
              <a:gd name="connsiteY27" fmla="*/ 1356852 h 3878826"/>
              <a:gd name="connsiteX28" fmla="*/ 398207 w 825910"/>
              <a:gd name="connsiteY28" fmla="*/ 1401097 h 3878826"/>
              <a:gd name="connsiteX29" fmla="*/ 501446 w 825910"/>
              <a:gd name="connsiteY29" fmla="*/ 1460091 h 3878826"/>
              <a:gd name="connsiteX30" fmla="*/ 545691 w 825910"/>
              <a:gd name="connsiteY30" fmla="*/ 1474839 h 3878826"/>
              <a:gd name="connsiteX31" fmla="*/ 619433 w 825910"/>
              <a:gd name="connsiteY31" fmla="*/ 1592826 h 3878826"/>
              <a:gd name="connsiteX32" fmla="*/ 648929 w 825910"/>
              <a:gd name="connsiteY32" fmla="*/ 1637071 h 3878826"/>
              <a:gd name="connsiteX33" fmla="*/ 648929 w 825910"/>
              <a:gd name="connsiteY33" fmla="*/ 1740310 h 3878826"/>
              <a:gd name="connsiteX34" fmla="*/ 693175 w 825910"/>
              <a:gd name="connsiteY34" fmla="*/ 1755058 h 3878826"/>
              <a:gd name="connsiteX35" fmla="*/ 737420 w 825910"/>
              <a:gd name="connsiteY35" fmla="*/ 1843549 h 3878826"/>
              <a:gd name="connsiteX36" fmla="*/ 781665 w 825910"/>
              <a:gd name="connsiteY36" fmla="*/ 1858297 h 3878826"/>
              <a:gd name="connsiteX37" fmla="*/ 766917 w 825910"/>
              <a:gd name="connsiteY37" fmla="*/ 1902542 h 3878826"/>
              <a:gd name="connsiteX38" fmla="*/ 825910 w 825910"/>
              <a:gd name="connsiteY38" fmla="*/ 1991033 h 3878826"/>
              <a:gd name="connsiteX39" fmla="*/ 796413 w 825910"/>
              <a:gd name="connsiteY39" fmla="*/ 2079523 h 3878826"/>
              <a:gd name="connsiteX40" fmla="*/ 825910 w 825910"/>
              <a:gd name="connsiteY40" fmla="*/ 2168013 h 3878826"/>
              <a:gd name="connsiteX41" fmla="*/ 766917 w 825910"/>
              <a:gd name="connsiteY41" fmla="*/ 2256504 h 3878826"/>
              <a:gd name="connsiteX42" fmla="*/ 693175 w 825910"/>
              <a:gd name="connsiteY42" fmla="*/ 2359742 h 3878826"/>
              <a:gd name="connsiteX43" fmla="*/ 663678 w 825910"/>
              <a:gd name="connsiteY43" fmla="*/ 2403987 h 3878826"/>
              <a:gd name="connsiteX44" fmla="*/ 648929 w 825910"/>
              <a:gd name="connsiteY44" fmla="*/ 2551471 h 3878826"/>
              <a:gd name="connsiteX45" fmla="*/ 634181 w 825910"/>
              <a:gd name="connsiteY45" fmla="*/ 2595717 h 3878826"/>
              <a:gd name="connsiteX46" fmla="*/ 663678 w 825910"/>
              <a:gd name="connsiteY46" fmla="*/ 2684207 h 3878826"/>
              <a:gd name="connsiteX47" fmla="*/ 634181 w 825910"/>
              <a:gd name="connsiteY47" fmla="*/ 2816942 h 3878826"/>
              <a:gd name="connsiteX48" fmla="*/ 634181 w 825910"/>
              <a:gd name="connsiteY48" fmla="*/ 2949678 h 3878826"/>
              <a:gd name="connsiteX49" fmla="*/ 634181 w 825910"/>
              <a:gd name="connsiteY49" fmla="*/ 3111910 h 3878826"/>
              <a:gd name="connsiteX50" fmla="*/ 663678 w 825910"/>
              <a:gd name="connsiteY50" fmla="*/ 3200400 h 3878826"/>
              <a:gd name="connsiteX51" fmla="*/ 678426 w 825910"/>
              <a:gd name="connsiteY51" fmla="*/ 3244646 h 3878826"/>
              <a:gd name="connsiteX52" fmla="*/ 663678 w 825910"/>
              <a:gd name="connsiteY52" fmla="*/ 3524865 h 3878826"/>
              <a:gd name="connsiteX53" fmla="*/ 693175 w 825910"/>
              <a:gd name="connsiteY53" fmla="*/ 3613355 h 3878826"/>
              <a:gd name="connsiteX54" fmla="*/ 663678 w 825910"/>
              <a:gd name="connsiteY54" fmla="*/ 3878826 h 387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910" h="3878826">
                <a:moveTo>
                  <a:pt x="132736" y="0"/>
                </a:moveTo>
                <a:cubicBezTo>
                  <a:pt x="127820" y="19665"/>
                  <a:pt x="122385" y="39207"/>
                  <a:pt x="117988" y="58994"/>
                </a:cubicBezTo>
                <a:cubicBezTo>
                  <a:pt x="112550" y="83465"/>
                  <a:pt x="115676" y="110971"/>
                  <a:pt x="103239" y="132736"/>
                </a:cubicBezTo>
                <a:cubicBezTo>
                  <a:pt x="94445" y="148126"/>
                  <a:pt x="73742" y="152401"/>
                  <a:pt x="58994" y="162233"/>
                </a:cubicBezTo>
                <a:cubicBezTo>
                  <a:pt x="59122" y="162746"/>
                  <a:pt x="81437" y="258417"/>
                  <a:pt x="88491" y="265471"/>
                </a:cubicBezTo>
                <a:cubicBezTo>
                  <a:pt x="99484" y="276464"/>
                  <a:pt x="117988" y="275304"/>
                  <a:pt x="132736" y="280220"/>
                </a:cubicBezTo>
                <a:cubicBezTo>
                  <a:pt x="117988" y="285136"/>
                  <a:pt x="101426" y="286345"/>
                  <a:pt x="88491" y="294968"/>
                </a:cubicBezTo>
                <a:cubicBezTo>
                  <a:pt x="41145" y="326532"/>
                  <a:pt x="44960" y="337072"/>
                  <a:pt x="29497" y="383458"/>
                </a:cubicBezTo>
                <a:cubicBezTo>
                  <a:pt x="34413" y="398207"/>
                  <a:pt x="37293" y="413799"/>
                  <a:pt x="44246" y="427704"/>
                </a:cubicBezTo>
                <a:cubicBezTo>
                  <a:pt x="52173" y="443558"/>
                  <a:pt x="77218" y="454568"/>
                  <a:pt x="73742" y="471949"/>
                </a:cubicBezTo>
                <a:cubicBezTo>
                  <a:pt x="70266" y="489330"/>
                  <a:pt x="44245" y="491614"/>
                  <a:pt x="29497" y="501446"/>
                </a:cubicBezTo>
                <a:cubicBezTo>
                  <a:pt x="24581" y="516194"/>
                  <a:pt x="14749" y="530145"/>
                  <a:pt x="14749" y="545691"/>
                </a:cubicBezTo>
                <a:cubicBezTo>
                  <a:pt x="14749" y="581289"/>
                  <a:pt x="32607" y="628762"/>
                  <a:pt x="44246" y="663678"/>
                </a:cubicBezTo>
                <a:cubicBezTo>
                  <a:pt x="39330" y="678426"/>
                  <a:pt x="36450" y="694018"/>
                  <a:pt x="29497" y="707923"/>
                </a:cubicBezTo>
                <a:cubicBezTo>
                  <a:pt x="21570" y="723777"/>
                  <a:pt x="0" y="734443"/>
                  <a:pt x="0" y="752168"/>
                </a:cubicBezTo>
                <a:cubicBezTo>
                  <a:pt x="0" y="783260"/>
                  <a:pt x="19665" y="811161"/>
                  <a:pt x="29497" y="840658"/>
                </a:cubicBezTo>
                <a:cubicBezTo>
                  <a:pt x="49851" y="901719"/>
                  <a:pt x="35623" y="871969"/>
                  <a:pt x="73742" y="929149"/>
                </a:cubicBezTo>
                <a:cubicBezTo>
                  <a:pt x="54188" y="958481"/>
                  <a:pt x="22358" y="981003"/>
                  <a:pt x="58994" y="1017639"/>
                </a:cubicBezTo>
                <a:cubicBezTo>
                  <a:pt x="69987" y="1028632"/>
                  <a:pt x="88491" y="1027471"/>
                  <a:pt x="103239" y="1032387"/>
                </a:cubicBezTo>
                <a:cubicBezTo>
                  <a:pt x="113071" y="1047136"/>
                  <a:pt x="124809" y="1060779"/>
                  <a:pt x="132736" y="1076633"/>
                </a:cubicBezTo>
                <a:cubicBezTo>
                  <a:pt x="139688" y="1090538"/>
                  <a:pt x="134834" y="1111842"/>
                  <a:pt x="147484" y="1120878"/>
                </a:cubicBezTo>
                <a:cubicBezTo>
                  <a:pt x="172785" y="1138950"/>
                  <a:pt x="235975" y="1150375"/>
                  <a:pt x="235975" y="1150375"/>
                </a:cubicBezTo>
                <a:cubicBezTo>
                  <a:pt x="240891" y="1165123"/>
                  <a:pt x="241012" y="1182481"/>
                  <a:pt x="250723" y="1194620"/>
                </a:cubicBezTo>
                <a:cubicBezTo>
                  <a:pt x="261796" y="1208461"/>
                  <a:pt x="288385" y="1207659"/>
                  <a:pt x="294968" y="1224117"/>
                </a:cubicBezTo>
                <a:cubicBezTo>
                  <a:pt x="300742" y="1238551"/>
                  <a:pt x="285136" y="1253614"/>
                  <a:pt x="280220" y="1268362"/>
                </a:cubicBezTo>
                <a:cubicBezTo>
                  <a:pt x="285136" y="1288026"/>
                  <a:pt x="279397" y="1314379"/>
                  <a:pt x="294968" y="1327355"/>
                </a:cubicBezTo>
                <a:cubicBezTo>
                  <a:pt x="314225" y="1343403"/>
                  <a:pt x="344391" y="1336024"/>
                  <a:pt x="368710" y="1342104"/>
                </a:cubicBezTo>
                <a:cubicBezTo>
                  <a:pt x="383792" y="1345875"/>
                  <a:pt x="398207" y="1351936"/>
                  <a:pt x="412955" y="1356852"/>
                </a:cubicBezTo>
                <a:cubicBezTo>
                  <a:pt x="408039" y="1371600"/>
                  <a:pt x="398207" y="1385551"/>
                  <a:pt x="398207" y="1401097"/>
                </a:cubicBezTo>
                <a:cubicBezTo>
                  <a:pt x="398207" y="1471331"/>
                  <a:pt x="444179" y="1447365"/>
                  <a:pt x="501446" y="1460091"/>
                </a:cubicBezTo>
                <a:cubicBezTo>
                  <a:pt x="516622" y="1463463"/>
                  <a:pt x="530943" y="1469923"/>
                  <a:pt x="545691" y="1474839"/>
                </a:cubicBezTo>
                <a:cubicBezTo>
                  <a:pt x="580793" y="1580145"/>
                  <a:pt x="549318" y="1546082"/>
                  <a:pt x="619433" y="1592826"/>
                </a:cubicBezTo>
                <a:cubicBezTo>
                  <a:pt x="629265" y="1607574"/>
                  <a:pt x="646422" y="1619524"/>
                  <a:pt x="648929" y="1637071"/>
                </a:cubicBezTo>
                <a:cubicBezTo>
                  <a:pt x="655165" y="1680725"/>
                  <a:pt x="608786" y="1700167"/>
                  <a:pt x="648929" y="1740310"/>
                </a:cubicBezTo>
                <a:cubicBezTo>
                  <a:pt x="659922" y="1751303"/>
                  <a:pt x="678426" y="1750142"/>
                  <a:pt x="693175" y="1755058"/>
                </a:cubicBezTo>
                <a:cubicBezTo>
                  <a:pt x="702891" y="1784206"/>
                  <a:pt x="711428" y="1822755"/>
                  <a:pt x="737420" y="1843549"/>
                </a:cubicBezTo>
                <a:cubicBezTo>
                  <a:pt x="749559" y="1853260"/>
                  <a:pt x="766917" y="1853381"/>
                  <a:pt x="781665" y="1858297"/>
                </a:cubicBezTo>
                <a:cubicBezTo>
                  <a:pt x="776749" y="1873045"/>
                  <a:pt x="762001" y="1887794"/>
                  <a:pt x="766917" y="1902542"/>
                </a:cubicBezTo>
                <a:cubicBezTo>
                  <a:pt x="778127" y="1936174"/>
                  <a:pt x="825910" y="1991033"/>
                  <a:pt x="825910" y="1991033"/>
                </a:cubicBezTo>
                <a:cubicBezTo>
                  <a:pt x="816078" y="2020530"/>
                  <a:pt x="786581" y="2050026"/>
                  <a:pt x="796413" y="2079523"/>
                </a:cubicBezTo>
                <a:lnTo>
                  <a:pt x="825910" y="2168013"/>
                </a:lnTo>
                <a:cubicBezTo>
                  <a:pt x="806246" y="2197510"/>
                  <a:pt x="778128" y="2222872"/>
                  <a:pt x="766917" y="2256504"/>
                </a:cubicBezTo>
                <a:cubicBezTo>
                  <a:pt x="732504" y="2359742"/>
                  <a:pt x="766917" y="2335162"/>
                  <a:pt x="693175" y="2359742"/>
                </a:cubicBezTo>
                <a:cubicBezTo>
                  <a:pt x="683343" y="2374490"/>
                  <a:pt x="665442" y="2386350"/>
                  <a:pt x="663678" y="2403987"/>
                </a:cubicBezTo>
                <a:cubicBezTo>
                  <a:pt x="646422" y="2576538"/>
                  <a:pt x="715306" y="2451907"/>
                  <a:pt x="648929" y="2551471"/>
                </a:cubicBezTo>
                <a:cubicBezTo>
                  <a:pt x="644013" y="2566220"/>
                  <a:pt x="632464" y="2580266"/>
                  <a:pt x="634181" y="2595717"/>
                </a:cubicBezTo>
                <a:cubicBezTo>
                  <a:pt x="637615" y="2626619"/>
                  <a:pt x="663678" y="2684207"/>
                  <a:pt x="663678" y="2684207"/>
                </a:cubicBezTo>
                <a:cubicBezTo>
                  <a:pt x="594852" y="2787445"/>
                  <a:pt x="585019" y="2743200"/>
                  <a:pt x="634181" y="2816942"/>
                </a:cubicBezTo>
                <a:cubicBezTo>
                  <a:pt x="669283" y="2922249"/>
                  <a:pt x="680925" y="2879563"/>
                  <a:pt x="634181" y="2949678"/>
                </a:cubicBezTo>
                <a:cubicBezTo>
                  <a:pt x="614289" y="3029248"/>
                  <a:pt x="610930" y="3011153"/>
                  <a:pt x="634181" y="3111910"/>
                </a:cubicBezTo>
                <a:cubicBezTo>
                  <a:pt x="641172" y="3142206"/>
                  <a:pt x="653846" y="3170903"/>
                  <a:pt x="663678" y="3200400"/>
                </a:cubicBezTo>
                <a:lnTo>
                  <a:pt x="678426" y="3244646"/>
                </a:lnTo>
                <a:cubicBezTo>
                  <a:pt x="608710" y="3349218"/>
                  <a:pt x="632268" y="3294532"/>
                  <a:pt x="663678" y="3524865"/>
                </a:cubicBezTo>
                <a:cubicBezTo>
                  <a:pt x="667879" y="3555672"/>
                  <a:pt x="693175" y="3613355"/>
                  <a:pt x="693175" y="3613355"/>
                </a:cubicBezTo>
                <a:cubicBezTo>
                  <a:pt x="645023" y="3757812"/>
                  <a:pt x="663678" y="3670753"/>
                  <a:pt x="663678" y="3878826"/>
                </a:cubicBezTo>
              </a:path>
            </a:pathLst>
          </a:cu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9600" y="2362200"/>
            <a:ext cx="609600" cy="381000"/>
          </a:xfrm>
          <a:prstGeom prst="rect">
            <a:avLst/>
          </a:prstGeom>
          <a:noFill/>
        </p:spPr>
        <p:txBody>
          <a:bodyPr wrap="square" rtlCol="0">
            <a:spAutoFit/>
          </a:bodyPr>
          <a:lstStyle/>
          <a:p>
            <a:r>
              <a:rPr lang="en-US" dirty="0"/>
              <a:t>H</a:t>
            </a:r>
          </a:p>
        </p:txBody>
      </p:sp>
      <p:sp>
        <p:nvSpPr>
          <p:cNvPr id="28" name="TextBox 27"/>
          <p:cNvSpPr txBox="1"/>
          <p:nvPr/>
        </p:nvSpPr>
        <p:spPr>
          <a:xfrm>
            <a:off x="3860800" y="5181600"/>
            <a:ext cx="609600" cy="381000"/>
          </a:xfrm>
          <a:prstGeom prst="rect">
            <a:avLst/>
          </a:prstGeom>
          <a:noFill/>
        </p:spPr>
        <p:txBody>
          <a:bodyPr wrap="square" rtlCol="0">
            <a:spAutoFit/>
          </a:bodyPr>
          <a:lstStyle/>
          <a:p>
            <a:r>
              <a:rPr lang="en-US" dirty="0"/>
              <a:t>H</a:t>
            </a:r>
          </a:p>
        </p:txBody>
      </p:sp>
      <p:sp>
        <p:nvSpPr>
          <p:cNvPr id="29" name="TextBox 28"/>
          <p:cNvSpPr txBox="1"/>
          <p:nvPr/>
        </p:nvSpPr>
        <p:spPr>
          <a:xfrm>
            <a:off x="609600" y="533401"/>
            <a:ext cx="609600" cy="276999"/>
          </a:xfrm>
          <a:prstGeom prst="rect">
            <a:avLst/>
          </a:prstGeom>
          <a:noFill/>
        </p:spPr>
        <p:txBody>
          <a:bodyPr wrap="square" rtlCol="0">
            <a:spAutoFit/>
          </a:bodyPr>
          <a:lstStyle/>
          <a:p>
            <a:r>
              <a:rPr lang="en-US" sz="1200" dirty="0"/>
              <a:t>M</a:t>
            </a:r>
          </a:p>
        </p:txBody>
      </p:sp>
      <p:sp>
        <p:nvSpPr>
          <p:cNvPr id="31" name="TextBox 30"/>
          <p:cNvSpPr txBox="1"/>
          <p:nvPr/>
        </p:nvSpPr>
        <p:spPr>
          <a:xfrm>
            <a:off x="4470400" y="2514600"/>
            <a:ext cx="609600" cy="381000"/>
          </a:xfrm>
          <a:prstGeom prst="rect">
            <a:avLst/>
          </a:prstGeom>
          <a:noFill/>
        </p:spPr>
        <p:txBody>
          <a:bodyPr wrap="square" rtlCol="0">
            <a:spAutoFit/>
          </a:bodyPr>
          <a:lstStyle/>
          <a:p>
            <a:r>
              <a:rPr lang="en-US" dirty="0"/>
              <a:t>G</a:t>
            </a:r>
          </a:p>
        </p:txBody>
      </p:sp>
      <p:sp>
        <p:nvSpPr>
          <p:cNvPr id="32" name="TextBox 31"/>
          <p:cNvSpPr txBox="1"/>
          <p:nvPr/>
        </p:nvSpPr>
        <p:spPr>
          <a:xfrm>
            <a:off x="203200" y="1524000"/>
            <a:ext cx="609600" cy="381000"/>
          </a:xfrm>
          <a:prstGeom prst="rect">
            <a:avLst/>
          </a:prstGeom>
          <a:noFill/>
        </p:spPr>
        <p:txBody>
          <a:bodyPr wrap="square" rtlCol="0">
            <a:spAutoFit/>
          </a:bodyPr>
          <a:lstStyle/>
          <a:p>
            <a:r>
              <a:rPr lang="en-US" dirty="0"/>
              <a:t>A</a:t>
            </a:r>
          </a:p>
        </p:txBody>
      </p:sp>
      <p:sp>
        <p:nvSpPr>
          <p:cNvPr id="19458" name="AutoShape 2" descr="central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Latin America (orthographic projection).sv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 name="Picture 38" descr="Latin_America_(orthographic_projection).svg.png"/>
          <p:cNvPicPr>
            <a:picLocks noChangeAspect="1"/>
          </p:cNvPicPr>
          <p:nvPr/>
        </p:nvPicPr>
        <p:blipFill>
          <a:blip r:embed="rId4" cstate="print"/>
          <a:stretch>
            <a:fillRect/>
          </a:stretch>
        </p:blipFill>
        <p:spPr>
          <a:xfrm>
            <a:off x="8432800" y="762000"/>
            <a:ext cx="2794000" cy="2095500"/>
          </a:xfrm>
          <a:prstGeom prst="rect">
            <a:avLst/>
          </a:prstGeom>
        </p:spPr>
      </p:pic>
      <p:sp>
        <p:nvSpPr>
          <p:cNvPr id="40" name="TextBox 39"/>
          <p:cNvSpPr txBox="1"/>
          <p:nvPr/>
        </p:nvSpPr>
        <p:spPr>
          <a:xfrm>
            <a:off x="7721600" y="0"/>
            <a:ext cx="4775200" cy="707886"/>
          </a:xfrm>
          <a:prstGeom prst="rect">
            <a:avLst/>
          </a:prstGeom>
          <a:noFill/>
        </p:spPr>
        <p:txBody>
          <a:bodyPr wrap="square" rtlCol="0">
            <a:spAutoFit/>
          </a:bodyPr>
          <a:lstStyle/>
          <a:p>
            <a:r>
              <a:rPr lang="en-US" sz="4000" dirty="0"/>
              <a:t>Latin America</a:t>
            </a:r>
          </a:p>
        </p:txBody>
      </p:sp>
      <p:sp>
        <p:nvSpPr>
          <p:cNvPr id="41" name="TextBox 40"/>
          <p:cNvSpPr txBox="1"/>
          <p:nvPr/>
        </p:nvSpPr>
        <p:spPr>
          <a:xfrm>
            <a:off x="1524000" y="0"/>
            <a:ext cx="406400" cy="381000"/>
          </a:xfrm>
          <a:prstGeom prst="rect">
            <a:avLst/>
          </a:prstGeom>
          <a:noFill/>
        </p:spPr>
        <p:txBody>
          <a:bodyPr wrap="square" rtlCol="0">
            <a:spAutoFit/>
          </a:bodyPr>
          <a:lstStyle/>
          <a:p>
            <a:r>
              <a:rPr lang="en-US" dirty="0"/>
              <a:t>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K Saratoga">
            <a:extLst>
              <a:ext uri="{FF2B5EF4-FFF2-40B4-BE49-F238E27FC236}">
                <a16:creationId xmlns:a16="http://schemas.microsoft.com/office/drawing/2014/main" id="{441B587F-4558-46C9-AF35-1D8AB92CD2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88" y="395176"/>
            <a:ext cx="7933660" cy="3966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BD71BF-61BF-433C-AE93-D2F21064B779}"/>
              </a:ext>
            </a:extLst>
          </p:cNvPr>
          <p:cNvSpPr txBox="1"/>
          <p:nvPr/>
        </p:nvSpPr>
        <p:spPr>
          <a:xfrm>
            <a:off x="676939" y="4893164"/>
            <a:ext cx="10356112" cy="1569660"/>
          </a:xfrm>
          <a:prstGeom prst="rect">
            <a:avLst/>
          </a:prstGeom>
          <a:noFill/>
        </p:spPr>
        <p:txBody>
          <a:bodyPr wrap="square" rtlCol="0">
            <a:spAutoFit/>
          </a:bodyPr>
          <a:lstStyle/>
          <a:p>
            <a:r>
              <a:rPr lang="en-US" sz="3200" dirty="0"/>
              <a:t>Students will working on their Social Studies Project.</a:t>
            </a:r>
          </a:p>
          <a:p>
            <a:r>
              <a:rPr lang="en-US" sz="3200" dirty="0"/>
              <a:t>This project will have two parts (Martin Luther King and Latin America Leaders).  </a:t>
            </a:r>
            <a:endParaRPr lang="en-US" sz="3200" b="1" dirty="0">
              <a:solidFill>
                <a:srgbClr val="FF0000"/>
              </a:solidFill>
            </a:endParaRPr>
          </a:p>
        </p:txBody>
      </p:sp>
      <p:pic>
        <p:nvPicPr>
          <p:cNvPr id="4100" name="Picture 4" descr="10 Inspiring Latinas Who've Made History — Google Arts &amp; Culture">
            <a:extLst>
              <a:ext uri="{FF2B5EF4-FFF2-40B4-BE49-F238E27FC236}">
                <a16:creationId xmlns:a16="http://schemas.microsoft.com/office/drawing/2014/main" id="{AE7C988F-38AE-4612-96FB-26B3CA9A68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9172" y="1065913"/>
            <a:ext cx="2290479" cy="329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7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encrypted-tbn0.gstatic.com/images?q=tbn:ANd9GcRui0HEgKdb1s2Hd4HNXWjWs6r95T_wLJm8xFBBAvhG77Dl1LfsdoFWOJnB1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https://encrypted-tbn0.gstatic.com/images?q=tbn:ANd9GcS99haddIky8f5sOqOdGv4PyHPFjzk4eqR1ZgFu3gee4Ms-zieNhrL8-wM5Sic&amp;s"/>
          <p:cNvPicPr>
            <a:picLocks noChangeAspect="1" noChangeArrowheads="1"/>
          </p:cNvPicPr>
          <p:nvPr/>
        </p:nvPicPr>
        <p:blipFill>
          <a:blip r:embed="rId3" cstate="print"/>
          <a:srcRect/>
          <a:stretch>
            <a:fillRect/>
          </a:stretch>
        </p:blipFill>
        <p:spPr bwMode="auto">
          <a:xfrm>
            <a:off x="589528" y="352129"/>
            <a:ext cx="2169171" cy="3265421"/>
          </a:xfrm>
          <a:prstGeom prst="rect">
            <a:avLst/>
          </a:prstGeom>
          <a:noFill/>
        </p:spPr>
      </p:pic>
      <p:pic>
        <p:nvPicPr>
          <p:cNvPr id="54278" name="Picture 6" descr="https://encrypted-tbn0.gstatic.com/images?q=tbn:ANd9GcSlHUgM1cvpmeObiwROkeSTiVy2gW1OpE0XpeiVANP1rwaG_bXWckh_VjM6Gg&amp;s"/>
          <p:cNvPicPr>
            <a:picLocks noChangeAspect="1" noChangeArrowheads="1"/>
          </p:cNvPicPr>
          <p:nvPr/>
        </p:nvPicPr>
        <p:blipFill>
          <a:blip r:embed="rId4" cstate="print"/>
          <a:srcRect/>
          <a:stretch>
            <a:fillRect/>
          </a:stretch>
        </p:blipFill>
        <p:spPr bwMode="auto">
          <a:xfrm>
            <a:off x="8617649" y="969935"/>
            <a:ext cx="3161062" cy="2302502"/>
          </a:xfrm>
          <a:prstGeom prst="rect">
            <a:avLst/>
          </a:prstGeom>
          <a:noFill/>
        </p:spPr>
      </p:pic>
      <p:pic>
        <p:nvPicPr>
          <p:cNvPr id="54280" name="Picture 8" descr="https://encrypted-tbn0.gstatic.com/images?q=tbn:ANd9GcR2HZQVXP2LkY7lBHbC3xV_4GCbDoA8fTaRH-t6e-Fz1eiXlJDSo7hL_geAeK4&amp;s"/>
          <p:cNvPicPr>
            <a:picLocks noChangeAspect="1" noChangeArrowheads="1"/>
          </p:cNvPicPr>
          <p:nvPr/>
        </p:nvPicPr>
        <p:blipFill>
          <a:blip r:embed="rId5" cstate="print"/>
          <a:srcRect/>
          <a:stretch>
            <a:fillRect/>
          </a:stretch>
        </p:blipFill>
        <p:spPr bwMode="auto">
          <a:xfrm>
            <a:off x="4216132" y="831659"/>
            <a:ext cx="3347042" cy="2499953"/>
          </a:xfrm>
          <a:prstGeom prst="rect">
            <a:avLst/>
          </a:prstGeom>
          <a:noFill/>
        </p:spPr>
      </p:pic>
      <p:sp>
        <p:nvSpPr>
          <p:cNvPr id="6" name="Rectangle 5"/>
          <p:cNvSpPr/>
          <p:nvPr/>
        </p:nvSpPr>
        <p:spPr>
          <a:xfrm>
            <a:off x="697423" y="4471656"/>
            <a:ext cx="11143281" cy="1384995"/>
          </a:xfrm>
          <a:prstGeom prst="rect">
            <a:avLst/>
          </a:prstGeom>
        </p:spPr>
        <p:txBody>
          <a:bodyPr wrap="square">
            <a:spAutoFit/>
          </a:bodyPr>
          <a:lstStyle/>
          <a:p>
            <a:r>
              <a:rPr lang="en-US" sz="2800" b="1" dirty="0"/>
              <a:t>Cuban Revolution</a:t>
            </a:r>
            <a:r>
              <a:rPr lang="en-US" sz="2800" dirty="0"/>
              <a:t>, armed uprising in </a:t>
            </a:r>
            <a:r>
              <a:rPr lang="en-US" sz="2800" dirty="0">
                <a:hlinkClick r:id="rId6"/>
              </a:rPr>
              <a:t>Cuba</a:t>
            </a:r>
            <a:r>
              <a:rPr lang="en-US" sz="2800" dirty="0"/>
              <a:t> that overthrew the government of </a:t>
            </a:r>
            <a:r>
              <a:rPr lang="en-US" sz="2800" dirty="0" err="1">
                <a:hlinkClick r:id="rId7"/>
              </a:rPr>
              <a:t>Fulgencio</a:t>
            </a:r>
            <a:r>
              <a:rPr lang="en-US" sz="2800" dirty="0">
                <a:hlinkClick r:id="rId7"/>
              </a:rPr>
              <a:t> Batista</a:t>
            </a:r>
            <a:r>
              <a:rPr lang="en-US" sz="2800" dirty="0"/>
              <a:t> on January 1, 1959. The </a:t>
            </a:r>
            <a:r>
              <a:rPr lang="en-US" sz="2800" dirty="0">
                <a:hlinkClick r:id="rId8"/>
              </a:rPr>
              <a:t>revolution’s</a:t>
            </a:r>
            <a:r>
              <a:rPr lang="en-US" sz="2800" dirty="0"/>
              <a:t> leader, </a:t>
            </a:r>
            <a:r>
              <a:rPr lang="en-US" sz="2800" dirty="0">
                <a:hlinkClick r:id="rId9"/>
              </a:rPr>
              <a:t>Fidel Castro</a:t>
            </a:r>
            <a:r>
              <a:rPr lang="en-US" sz="2800" dirty="0"/>
              <a:t>, went on to rule Cuba from 1959 to 2008.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458" y="554525"/>
            <a:ext cx="5842861" cy="5693866"/>
          </a:xfrm>
          <a:prstGeom prst="rect">
            <a:avLst/>
          </a:prstGeom>
        </p:spPr>
        <p:txBody>
          <a:bodyPr wrap="square">
            <a:spAutoFit/>
          </a:bodyPr>
          <a:lstStyle/>
          <a:p>
            <a:r>
              <a:rPr lang="en-US" sz="2800" dirty="0"/>
              <a:t>The first Africans taken to the Americas went in small numbers, not directly from Africa, but via Spain and Portugal and the Atlantic sea islands. The development of Brazilian sugar plantations, however, created a growing demand for African slaves. Other Europeans settling their own colonies in the Caribbean and North America followed the Brazilian pattern and became slaveholders, creating profitable plantations that produced commodities for international markets</a:t>
            </a:r>
          </a:p>
        </p:txBody>
      </p:sp>
      <p:sp>
        <p:nvSpPr>
          <p:cNvPr id="56322" name="AutoShape 2" descr="“Tobacco Far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4" name="Picture 4" descr="https://encrypted-tbn0.gstatic.com/images?q=tbn:ANd9GcSL3aXiHujiymmsq3Xrm1ceIeQxwHmZ3xGbMtFXyu5Leqk2v6LeSxHG5axsptQ&amp;s"/>
          <p:cNvPicPr>
            <a:picLocks noChangeAspect="1" noChangeArrowheads="1"/>
          </p:cNvPicPr>
          <p:nvPr/>
        </p:nvPicPr>
        <p:blipFill>
          <a:blip r:embed="rId3" cstate="print"/>
          <a:srcRect/>
          <a:stretch>
            <a:fillRect/>
          </a:stretch>
        </p:blipFill>
        <p:spPr bwMode="auto">
          <a:xfrm>
            <a:off x="6587372" y="241057"/>
            <a:ext cx="3935978" cy="2599692"/>
          </a:xfrm>
          <a:prstGeom prst="rect">
            <a:avLst/>
          </a:prstGeom>
          <a:noFill/>
        </p:spPr>
      </p:pic>
      <p:pic>
        <p:nvPicPr>
          <p:cNvPr id="56326" name="Picture 6" descr="https://encrypted-tbn0.gstatic.com/images?q=tbn:ANd9GcTA2K6F_RXwA4Y9xezL22Ob5_IS85VInIlMYxwSpmAFRneREp7mobwuypfcLQ&amp;s"/>
          <p:cNvPicPr>
            <a:picLocks noChangeAspect="1" noChangeArrowheads="1"/>
          </p:cNvPicPr>
          <p:nvPr/>
        </p:nvPicPr>
        <p:blipFill>
          <a:blip r:embed="rId4" cstate="print"/>
          <a:srcRect/>
          <a:stretch>
            <a:fillRect/>
          </a:stretch>
        </p:blipFill>
        <p:spPr bwMode="auto">
          <a:xfrm>
            <a:off x="6726855" y="3573650"/>
            <a:ext cx="3434517" cy="250168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A850B9-DF43-43C3-94D9-94C6C25EF5C9}">
  <ds:schemaRefs>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16a2598a-fe9c-440d-8aa3-12b54edaf5bc"/>
    <ds:schemaRef ds:uri="e8ec4369-50f0-44d0-a25d-2c9496eb6d79"/>
  </ds:schemaRefs>
</ds:datastoreItem>
</file>

<file path=customXml/itemProps2.xml><?xml version="1.0" encoding="utf-8"?>
<ds:datastoreItem xmlns:ds="http://schemas.openxmlformats.org/officeDocument/2006/customXml" ds:itemID="{8FA38CD9-4FCE-42DD-906E-C44894F8DF55}">
  <ds:schemaRefs>
    <ds:schemaRef ds:uri="http://schemas.microsoft.com/sharepoint/v3/contenttype/forms"/>
  </ds:schemaRefs>
</ds:datastoreItem>
</file>

<file path=customXml/itemProps3.xml><?xml version="1.0" encoding="utf-8"?>
<ds:datastoreItem xmlns:ds="http://schemas.openxmlformats.org/officeDocument/2006/customXml" ds:itemID="{E20FAEE7-82FF-4CA2-9924-B37A1B14F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1557</TotalTime>
  <Words>1382</Words>
  <Application>Microsoft Office PowerPoint</Application>
  <PresentationFormat>Widescreen</PresentationFormat>
  <Paragraphs>172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Barlow</vt:lpstr>
      <vt:lpstr>Calibri</vt:lpstr>
      <vt:lpstr>Calibri Light</vt:lpstr>
      <vt:lpstr>Times New Roman</vt:lpstr>
      <vt:lpstr>YouTube Noto</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Johnson, Richard</cp:lastModifiedBy>
  <cp:revision>113</cp:revision>
  <dcterms:created xsi:type="dcterms:W3CDTF">2023-01-05T13:06:59Z</dcterms:created>
  <dcterms:modified xsi:type="dcterms:W3CDTF">2023-02-27T13:30:52Z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